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91" r:id="rId6"/>
    <p:sldId id="317" r:id="rId7"/>
    <p:sldId id="319" r:id="rId8"/>
    <p:sldId id="322" r:id="rId9"/>
    <p:sldId id="323" r:id="rId10"/>
    <p:sldId id="304" r:id="rId11"/>
    <p:sldId id="326" r:id="rId12"/>
    <p:sldId id="300" r:id="rId13"/>
    <p:sldId id="308" r:id="rId14"/>
    <p:sldId id="309" r:id="rId15"/>
    <p:sldId id="315" r:id="rId16"/>
    <p:sldId id="312" r:id="rId17"/>
    <p:sldId id="320" r:id="rId18"/>
    <p:sldId id="328" r:id="rId19"/>
    <p:sldId id="330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25" r:id="rId28"/>
  </p:sldIdLst>
  <p:sldSz cx="9144000" cy="6858000" type="screen4x3"/>
  <p:notesSz cx="6858000" cy="9144000"/>
  <p:defaultTextStyle>
    <a:defPPr>
      <a:defRPr lang="nl-NL"/>
    </a:defPPr>
    <a:lvl1pPr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90000"/>
      <a:buFont typeface="Wingdings 2" pitchFamily="18" charset="2"/>
      <a:buChar char="•"/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90000"/>
      <a:buFont typeface="Wingdings 2" pitchFamily="18" charset="2"/>
      <a:buChar char="•"/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90000"/>
      <a:buFont typeface="Wingdings 2" pitchFamily="18" charset="2"/>
      <a:buChar char="•"/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90000"/>
      <a:buFont typeface="Wingdings 2" pitchFamily="18" charset="2"/>
      <a:buChar char="•"/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90000"/>
      <a:buFont typeface="Wingdings 2" pitchFamily="18" charset="2"/>
      <a:buChar char="•"/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entury Gothic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9F"/>
    <a:srgbClr val="FF00B4"/>
    <a:srgbClr val="FA00AD"/>
    <a:srgbClr val="EA00A2"/>
    <a:srgbClr val="D60093"/>
    <a:srgbClr val="000000"/>
    <a:srgbClr val="F00598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9C618-0A94-4183-A764-2715C0C2E9A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7895BAD-BA4C-49F9-85D1-78091BAAC6C1}">
      <dgm:prSet custT="1"/>
      <dgm:spPr>
        <a:solidFill>
          <a:srgbClr val="CCFFCC"/>
        </a:solidFill>
      </dgm:spPr>
      <dgm:t>
        <a:bodyPr/>
        <a:lstStyle/>
        <a:p>
          <a:r>
            <a:rPr lang="nl-NL" sz="1200" dirty="0">
              <a:solidFill>
                <a:schemeClr val="bg1"/>
              </a:solidFill>
            </a:rPr>
            <a:t>Voor de </a:t>
          </a:r>
          <a:r>
            <a:rPr lang="nl-NL" sz="1200" dirty="0" smtClean="0">
              <a:solidFill>
                <a:schemeClr val="bg1"/>
              </a:solidFill>
            </a:rPr>
            <a:t>poort</a:t>
          </a:r>
        </a:p>
        <a:p>
          <a:r>
            <a:rPr lang="nl-NL" sz="1800" dirty="0" smtClean="0">
              <a:solidFill>
                <a:schemeClr val="bg1"/>
              </a:solidFill>
            </a:rPr>
            <a:t>VO/MBO</a:t>
          </a:r>
          <a:r>
            <a:rPr lang="nl-NL" sz="1200" dirty="0" smtClean="0">
              <a:solidFill>
                <a:schemeClr val="bg1"/>
              </a:solidFill>
            </a:rPr>
            <a:t>:</a:t>
          </a:r>
          <a:endParaRPr lang="nl-NL" sz="1200" dirty="0">
            <a:solidFill>
              <a:schemeClr val="bg1"/>
            </a:solidFill>
          </a:endParaRPr>
        </a:p>
        <a:p>
          <a:r>
            <a:rPr lang="nl-NL" sz="1200" dirty="0">
              <a:solidFill>
                <a:schemeClr val="bg1"/>
              </a:solidFill>
            </a:rPr>
            <a:t>Ondersteuning van de lerende bij de keuze voor het HBO (wat betekent een keuze voor het HBO?); bijdrage aan bewust worden</a:t>
          </a:r>
        </a:p>
      </dgm:t>
    </dgm:pt>
    <dgm:pt modelId="{6513BB3F-8E38-4DC2-BCDB-1F2EE709B5F6}" type="parTrans" cxnId="{9DBF4F37-26FF-4BD3-966B-C2B15F6B9401}">
      <dgm:prSet/>
      <dgm:spPr/>
      <dgm:t>
        <a:bodyPr/>
        <a:lstStyle/>
        <a:p>
          <a:endParaRPr lang="nl-NL"/>
        </a:p>
      </dgm:t>
    </dgm:pt>
    <dgm:pt modelId="{935AD9AC-D513-489E-8093-59781E190453}" type="sibTrans" cxnId="{9DBF4F37-26FF-4BD3-966B-C2B15F6B9401}">
      <dgm:prSet/>
      <dgm:spPr/>
      <dgm:t>
        <a:bodyPr/>
        <a:lstStyle/>
        <a:p>
          <a:endParaRPr lang="nl-NL"/>
        </a:p>
      </dgm:t>
    </dgm:pt>
    <dgm:pt modelId="{9239E49F-A355-4136-B8AE-F65D180B14AA}">
      <dgm:prSet custT="1"/>
      <dgm:spPr>
        <a:solidFill>
          <a:srgbClr val="FFFF00"/>
        </a:solidFill>
      </dgm:spPr>
      <dgm:t>
        <a:bodyPr/>
        <a:lstStyle/>
        <a:p>
          <a:r>
            <a:rPr lang="nl-NL" sz="1200" dirty="0">
              <a:solidFill>
                <a:schemeClr val="bg1"/>
              </a:solidFill>
            </a:rPr>
            <a:t>Na de poort:</a:t>
          </a:r>
        </a:p>
        <a:p>
          <a:r>
            <a:rPr lang="nl-NL" sz="1200" dirty="0">
              <a:solidFill>
                <a:schemeClr val="bg1"/>
              </a:solidFill>
            </a:rPr>
            <a:t>Volgen van de ontwikkeling van </a:t>
          </a:r>
          <a:r>
            <a:rPr lang="nl-NL" sz="2000" dirty="0">
              <a:solidFill>
                <a:schemeClr val="bg1"/>
              </a:solidFill>
            </a:rPr>
            <a:t>HBO </a:t>
          </a:r>
          <a:r>
            <a:rPr lang="nl-NL" sz="1200" dirty="0">
              <a:solidFill>
                <a:schemeClr val="bg1"/>
              </a:solidFill>
            </a:rPr>
            <a:t>competenties: richting en </a:t>
          </a:r>
          <a:r>
            <a:rPr lang="nl-NL" sz="1200" dirty="0" smtClean="0">
              <a:solidFill>
                <a:schemeClr val="bg1"/>
              </a:solidFill>
            </a:rPr>
            <a:t>structuur </a:t>
          </a:r>
          <a:r>
            <a:rPr lang="nl-NL" sz="1200" dirty="0">
              <a:solidFill>
                <a:schemeClr val="bg1"/>
              </a:solidFill>
            </a:rPr>
            <a:t>geven aan SLB gesprekken</a:t>
          </a:r>
        </a:p>
      </dgm:t>
    </dgm:pt>
    <dgm:pt modelId="{8D41F543-4C78-4978-9E0E-75946C9E90F6}" type="parTrans" cxnId="{D6A6F59E-C1DF-4D29-AD2B-34F4C9081A77}">
      <dgm:prSet/>
      <dgm:spPr/>
      <dgm:t>
        <a:bodyPr/>
        <a:lstStyle/>
        <a:p>
          <a:endParaRPr lang="nl-NL"/>
        </a:p>
      </dgm:t>
    </dgm:pt>
    <dgm:pt modelId="{71ACC841-4D2A-4090-A448-D6AAE37AFDA0}" type="sibTrans" cxnId="{D6A6F59E-C1DF-4D29-AD2B-34F4C9081A77}">
      <dgm:prSet/>
      <dgm:spPr/>
      <dgm:t>
        <a:bodyPr/>
        <a:lstStyle/>
        <a:p>
          <a:endParaRPr lang="nl-NL"/>
        </a:p>
      </dgm:t>
    </dgm:pt>
    <dgm:pt modelId="{BBDEC6DE-B536-462C-88D5-F01DD9497CB4}">
      <dgm:prSet custT="1"/>
      <dgm:spPr>
        <a:solidFill>
          <a:srgbClr val="FF0000"/>
        </a:solidFill>
      </dgm:spPr>
      <dgm:t>
        <a:bodyPr/>
        <a:lstStyle/>
        <a:p>
          <a:r>
            <a:rPr lang="nl-NL" sz="1200" dirty="0"/>
            <a:t>Beroepspraktijk:</a:t>
          </a:r>
        </a:p>
        <a:p>
          <a:r>
            <a:rPr lang="nl-NL" sz="1200" dirty="0" err="1" smtClean="0"/>
            <a:t>Onder-steuning</a:t>
          </a:r>
          <a:r>
            <a:rPr lang="nl-NL" sz="1200" dirty="0" smtClean="0"/>
            <a:t> </a:t>
          </a:r>
          <a:r>
            <a:rPr lang="nl-NL" sz="1200" dirty="0"/>
            <a:t>bij </a:t>
          </a:r>
          <a:r>
            <a:rPr lang="nl-NL" sz="1200" dirty="0" err="1" smtClean="0"/>
            <a:t>functio-nerings</a:t>
          </a:r>
          <a:r>
            <a:rPr lang="nl-NL" sz="1200" dirty="0"/>
            <a:t>- en </a:t>
          </a:r>
          <a:r>
            <a:rPr lang="nl-NL" sz="1200" dirty="0" err="1" smtClean="0"/>
            <a:t>beoor</a:t>
          </a:r>
          <a:r>
            <a:rPr lang="nl-NL" sz="1200" dirty="0" smtClean="0"/>
            <a:t>-delings</a:t>
          </a:r>
          <a:r>
            <a:rPr lang="nl-NL" sz="1200" dirty="0"/>
            <a:t>-</a:t>
          </a:r>
          <a:r>
            <a:rPr lang="nl-NL" sz="1200" dirty="0" smtClean="0"/>
            <a:t>gesprek</a:t>
          </a:r>
          <a:endParaRPr lang="nl-NL" sz="1200" dirty="0"/>
        </a:p>
      </dgm:t>
    </dgm:pt>
    <dgm:pt modelId="{7E6A501D-82BC-4EEE-AD3D-8C8F761C2EC6}" type="parTrans" cxnId="{6E0C8230-B411-4A48-B7DC-3E5A82F31648}">
      <dgm:prSet/>
      <dgm:spPr/>
      <dgm:t>
        <a:bodyPr/>
        <a:lstStyle/>
        <a:p>
          <a:endParaRPr lang="nl-NL"/>
        </a:p>
      </dgm:t>
    </dgm:pt>
    <dgm:pt modelId="{6293AEA5-4C1E-41A8-BDBC-9DA0831E6ED9}" type="sibTrans" cxnId="{6E0C8230-B411-4A48-B7DC-3E5A82F31648}">
      <dgm:prSet/>
      <dgm:spPr/>
      <dgm:t>
        <a:bodyPr/>
        <a:lstStyle/>
        <a:p>
          <a:endParaRPr lang="nl-NL"/>
        </a:p>
      </dgm:t>
    </dgm:pt>
    <dgm:pt modelId="{E2EFABD4-3CBB-4F8E-A151-7C0365FEADA0}" type="pres">
      <dgm:prSet presAssocID="{7179C618-0A94-4183-A764-2715C0C2E9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D01041B-BA10-46BB-AE70-B1968A047C7A}" type="pres">
      <dgm:prSet presAssocID="{C7895BAD-BA4C-49F9-85D1-78091BAAC6C1}" presName="parTxOnly" presStyleLbl="node1" presStyleIdx="0" presStyleCnt="3" custScaleX="33452" custScaleY="111294" custLinFactNeighborX="-40639" custLinFactNeighborY="-13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C6FE94-0267-46CE-BA93-8566619DA4F3}" type="pres">
      <dgm:prSet presAssocID="{935AD9AC-D513-489E-8093-59781E190453}" presName="parSpace" presStyleCnt="0"/>
      <dgm:spPr/>
    </dgm:pt>
    <dgm:pt modelId="{35E5DB34-9215-48CE-A97E-6CF24C854017}" type="pres">
      <dgm:prSet presAssocID="{9239E49F-A355-4136-B8AE-F65D180B14AA}" presName="parTxOnly" presStyleLbl="node1" presStyleIdx="1" presStyleCnt="3" custScaleX="48284" custScaleY="80443" custLinFactNeighborX="3268" custLinFactNeighborY="38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7A94E8-D536-424D-8026-EF4F6D6B5C6B}" type="pres">
      <dgm:prSet presAssocID="{71ACC841-4D2A-4090-A448-D6AAE37AFDA0}" presName="parSpace" presStyleCnt="0"/>
      <dgm:spPr/>
    </dgm:pt>
    <dgm:pt modelId="{833C77CE-EB72-4343-95E0-286F207138DE}" type="pres">
      <dgm:prSet presAssocID="{BBDEC6DE-B536-462C-88D5-F01DD9497CB4}" presName="parTxOnly" presStyleLbl="node1" presStyleIdx="2" presStyleCnt="3" custScaleX="40906" custScaleY="81215" custLinFactX="43583" custLinFactNeighborX="100000" custLinFactNeighborY="-395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6A6F59E-C1DF-4D29-AD2B-34F4C9081A77}" srcId="{7179C618-0A94-4183-A764-2715C0C2E9AB}" destId="{9239E49F-A355-4136-B8AE-F65D180B14AA}" srcOrd="1" destOrd="0" parTransId="{8D41F543-4C78-4978-9E0E-75946C9E90F6}" sibTransId="{71ACC841-4D2A-4090-A448-D6AAE37AFDA0}"/>
    <dgm:cxn modelId="{5894849A-B423-4847-A466-88FF8674A7BE}" type="presOf" srcId="{C7895BAD-BA4C-49F9-85D1-78091BAAC6C1}" destId="{7D01041B-BA10-46BB-AE70-B1968A047C7A}" srcOrd="0" destOrd="0" presId="urn:microsoft.com/office/officeart/2005/8/layout/hChevron3"/>
    <dgm:cxn modelId="{9645CBB2-FE0D-4017-AB98-64A8883C9516}" type="presOf" srcId="{7179C618-0A94-4183-A764-2715C0C2E9AB}" destId="{E2EFABD4-3CBB-4F8E-A151-7C0365FEADA0}" srcOrd="0" destOrd="0" presId="urn:microsoft.com/office/officeart/2005/8/layout/hChevron3"/>
    <dgm:cxn modelId="{89DFF1A3-3766-4E62-8194-364FD4CE9D77}" type="presOf" srcId="{9239E49F-A355-4136-B8AE-F65D180B14AA}" destId="{35E5DB34-9215-48CE-A97E-6CF24C854017}" srcOrd="0" destOrd="0" presId="urn:microsoft.com/office/officeart/2005/8/layout/hChevron3"/>
    <dgm:cxn modelId="{9DBF4F37-26FF-4BD3-966B-C2B15F6B9401}" srcId="{7179C618-0A94-4183-A764-2715C0C2E9AB}" destId="{C7895BAD-BA4C-49F9-85D1-78091BAAC6C1}" srcOrd="0" destOrd="0" parTransId="{6513BB3F-8E38-4DC2-BCDB-1F2EE709B5F6}" sibTransId="{935AD9AC-D513-489E-8093-59781E190453}"/>
    <dgm:cxn modelId="{6E0C8230-B411-4A48-B7DC-3E5A82F31648}" srcId="{7179C618-0A94-4183-A764-2715C0C2E9AB}" destId="{BBDEC6DE-B536-462C-88D5-F01DD9497CB4}" srcOrd="2" destOrd="0" parTransId="{7E6A501D-82BC-4EEE-AD3D-8C8F761C2EC6}" sibTransId="{6293AEA5-4C1E-41A8-BDBC-9DA0831E6ED9}"/>
    <dgm:cxn modelId="{FAFB4EE8-F86F-4C0F-AF31-600E589B9BFE}" type="presOf" srcId="{BBDEC6DE-B536-462C-88D5-F01DD9497CB4}" destId="{833C77CE-EB72-4343-95E0-286F207138DE}" srcOrd="0" destOrd="0" presId="urn:microsoft.com/office/officeart/2005/8/layout/hChevron3"/>
    <dgm:cxn modelId="{40602120-EF91-41F7-9C65-406BAEAD6DA8}" type="presParOf" srcId="{E2EFABD4-3CBB-4F8E-A151-7C0365FEADA0}" destId="{7D01041B-BA10-46BB-AE70-B1968A047C7A}" srcOrd="0" destOrd="0" presId="urn:microsoft.com/office/officeart/2005/8/layout/hChevron3"/>
    <dgm:cxn modelId="{3B8C21D6-6814-4BC8-981B-B92173D5A046}" type="presParOf" srcId="{E2EFABD4-3CBB-4F8E-A151-7C0365FEADA0}" destId="{AEC6FE94-0267-46CE-BA93-8566619DA4F3}" srcOrd="1" destOrd="0" presId="urn:microsoft.com/office/officeart/2005/8/layout/hChevron3"/>
    <dgm:cxn modelId="{99E1AB10-69C0-4EA2-9DB1-0EE2312AB4A0}" type="presParOf" srcId="{E2EFABD4-3CBB-4F8E-A151-7C0365FEADA0}" destId="{35E5DB34-9215-48CE-A97E-6CF24C854017}" srcOrd="2" destOrd="0" presId="urn:microsoft.com/office/officeart/2005/8/layout/hChevron3"/>
    <dgm:cxn modelId="{AA73E07E-1641-4EE7-8F26-66F4474F63E0}" type="presParOf" srcId="{E2EFABD4-3CBB-4F8E-A151-7C0365FEADA0}" destId="{627A94E8-D536-424D-8026-EF4F6D6B5C6B}" srcOrd="3" destOrd="0" presId="urn:microsoft.com/office/officeart/2005/8/layout/hChevron3"/>
    <dgm:cxn modelId="{A955B904-8BF7-47E8-9850-80F68BBAC5B6}" type="presParOf" srcId="{E2EFABD4-3CBB-4F8E-A151-7C0365FEADA0}" destId="{833C77CE-EB72-4343-95E0-286F207138D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01041B-BA10-46BB-AE70-B1968A047C7A}">
      <dsp:nvSpPr>
        <dsp:cNvPr id="0" name=""/>
        <dsp:cNvSpPr/>
      </dsp:nvSpPr>
      <dsp:spPr>
        <a:xfrm>
          <a:off x="49214" y="0"/>
          <a:ext cx="2743508" cy="2664295"/>
        </a:xfrm>
        <a:prstGeom prst="homePlate">
          <a:avLst/>
        </a:prstGeom>
        <a:solidFill>
          <a:srgbClr val="CC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solidFill>
                <a:schemeClr val="bg1"/>
              </a:solidFill>
            </a:rPr>
            <a:t>Voor de </a:t>
          </a:r>
          <a:r>
            <a:rPr lang="nl-NL" sz="1200" kern="1200" dirty="0" smtClean="0">
              <a:solidFill>
                <a:schemeClr val="bg1"/>
              </a:solidFill>
            </a:rPr>
            <a:t>poort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bg1"/>
              </a:solidFill>
            </a:rPr>
            <a:t>VO/MBO</a:t>
          </a:r>
          <a:r>
            <a:rPr lang="nl-NL" sz="1200" kern="1200" dirty="0" smtClean="0">
              <a:solidFill>
                <a:schemeClr val="bg1"/>
              </a:solidFill>
            </a:rPr>
            <a:t>:</a:t>
          </a:r>
          <a:endParaRPr lang="nl-NL" sz="1200" kern="120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solidFill>
                <a:schemeClr val="bg1"/>
              </a:solidFill>
            </a:rPr>
            <a:t>Ondersteuning van de lerende bij de keuze voor het HBO (wat betekent een keuze voor het HBO?); bijdrage aan bewust worden</a:t>
          </a:r>
        </a:p>
      </dsp:txBody>
      <dsp:txXfrm>
        <a:off x="49214" y="0"/>
        <a:ext cx="2743508" cy="2664295"/>
      </dsp:txXfrm>
    </dsp:sp>
    <dsp:sp modelId="{35E5DB34-9215-48CE-A97E-6CF24C854017}">
      <dsp:nvSpPr>
        <dsp:cNvPr id="0" name=""/>
        <dsp:cNvSpPr/>
      </dsp:nvSpPr>
      <dsp:spPr>
        <a:xfrm>
          <a:off x="1872648" y="25331"/>
          <a:ext cx="3959929" cy="2638957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solidFill>
                <a:schemeClr val="bg1"/>
              </a:solidFill>
            </a:rPr>
            <a:t>Na de poort: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solidFill>
                <a:schemeClr val="bg1"/>
              </a:solidFill>
            </a:rPr>
            <a:t>Volgen van de ontwikkeling van </a:t>
          </a:r>
          <a:r>
            <a:rPr lang="nl-NL" sz="2000" kern="1200" dirty="0">
              <a:solidFill>
                <a:schemeClr val="bg1"/>
              </a:solidFill>
            </a:rPr>
            <a:t>HBO </a:t>
          </a:r>
          <a:r>
            <a:rPr lang="nl-NL" sz="1200" kern="1200" dirty="0">
              <a:solidFill>
                <a:schemeClr val="bg1"/>
              </a:solidFill>
            </a:rPr>
            <a:t>competenties: richting en </a:t>
          </a:r>
          <a:r>
            <a:rPr lang="nl-NL" sz="1200" kern="1200" dirty="0" smtClean="0">
              <a:solidFill>
                <a:schemeClr val="bg1"/>
              </a:solidFill>
            </a:rPr>
            <a:t>structuur </a:t>
          </a:r>
          <a:r>
            <a:rPr lang="nl-NL" sz="1200" kern="1200" dirty="0">
              <a:solidFill>
                <a:schemeClr val="bg1"/>
              </a:solidFill>
            </a:rPr>
            <a:t>geven aan SLB gesprekken</a:t>
          </a:r>
        </a:p>
      </dsp:txBody>
      <dsp:txXfrm>
        <a:off x="1872648" y="25331"/>
        <a:ext cx="3959929" cy="2638957"/>
      </dsp:txXfrm>
    </dsp:sp>
    <dsp:sp modelId="{833C77CE-EB72-4343-95E0-286F207138DE}">
      <dsp:nvSpPr>
        <dsp:cNvPr id="0" name=""/>
        <dsp:cNvSpPr/>
      </dsp:nvSpPr>
      <dsp:spPr>
        <a:xfrm>
          <a:off x="4854509" y="0"/>
          <a:ext cx="3354835" cy="2664283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Beroepspraktijk: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Onder-steuning</a:t>
          </a:r>
          <a:r>
            <a:rPr lang="nl-NL" sz="1200" kern="1200" dirty="0" smtClean="0"/>
            <a:t> </a:t>
          </a:r>
          <a:r>
            <a:rPr lang="nl-NL" sz="1200" kern="1200" dirty="0"/>
            <a:t>bij </a:t>
          </a:r>
          <a:r>
            <a:rPr lang="nl-NL" sz="1200" kern="1200" dirty="0" err="1" smtClean="0"/>
            <a:t>functio-nerings</a:t>
          </a:r>
          <a:r>
            <a:rPr lang="nl-NL" sz="1200" kern="1200" dirty="0"/>
            <a:t>- en </a:t>
          </a:r>
          <a:r>
            <a:rPr lang="nl-NL" sz="1200" kern="1200" dirty="0" err="1" smtClean="0"/>
            <a:t>beoor</a:t>
          </a:r>
          <a:r>
            <a:rPr lang="nl-NL" sz="1200" kern="1200" dirty="0" smtClean="0"/>
            <a:t>-delings</a:t>
          </a:r>
          <a:r>
            <a:rPr lang="nl-NL" sz="1200" kern="1200" dirty="0"/>
            <a:t>-</a:t>
          </a:r>
          <a:r>
            <a:rPr lang="nl-NL" sz="1200" kern="1200" dirty="0" smtClean="0"/>
            <a:t>gesprek</a:t>
          </a:r>
          <a:endParaRPr lang="nl-NL" sz="1200" kern="1200" dirty="0"/>
        </a:p>
      </dsp:txBody>
      <dsp:txXfrm>
        <a:off x="4854509" y="0"/>
        <a:ext cx="3354835" cy="2664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4A2E8FD-2992-4182-A678-A63E4E6C0451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A1B01413-22FF-4914-ACA3-0904B2DB78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39B3-9F55-4C35-AA9D-6F70F5FD315B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4E58-19E5-43E0-B6F4-E6BAC52FF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95E5-7EF9-4B30-85F4-6A3EE4DDC3AE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88AC-F994-41E8-9A2E-26CA48699D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D43C-2457-4478-BB8B-9A2D828485D1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8017-0B83-475E-8E92-6939791EAE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3767-0360-47F6-A778-36CDE6842B19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8C07-55A8-4207-B215-D70F341839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E5C2-0AEA-429C-A3A9-965979468F89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04FF-0E00-4458-8708-CDE5011F28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6E04-1267-4A56-9C6D-60791E913C36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DE31-D238-4ACC-84F8-8CD8FCFC57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030E-0C45-4F90-9474-DF778999D4BC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384D-7FB6-4DBB-887E-FB5AD1E299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Klik op het pictogram als u een afbeelding wilt toevoegen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ACDB-5F17-47FE-BABB-91B96CF9BBCC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DD5D-74C0-43A2-A32B-E4322C9988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Klik op het pictogram als u een afbeelding wilt toevoegen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3BD4-2438-4A27-A0C4-1811EA12E6AD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9315-1044-4134-8F9A-8F562EE737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Klik op het pictogram als u een afbeelding wilt toevoegen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Klik op het pictogram als u een afbeelding wilt toevoegen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B1D0-7AFB-4477-9EFD-9ED6328BB925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619F-B07D-4676-B7A5-C510D37525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A2FF-BD0B-4CCE-92D6-21F9E0FF873E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9C08-7086-4461-9963-35A8FCA3BD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8350" y="1125538"/>
            <a:ext cx="7918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44700"/>
            <a:ext cx="82296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69FC7D15-F019-4DE7-95F6-EAFE8A7DDA77}" type="datetimeFigureOut">
              <a:rPr lang="nl-NL"/>
              <a:pPr>
                <a:defRPr/>
              </a:pPr>
              <a:t>16-3-2012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DA8DFBF6-AD72-4566-AD33-A8C185F4AD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6009F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6009F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6009F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6009F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6009F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9pPr>
    </p:titleStyle>
    <p:bodyStyle>
      <a:lvl1pPr marL="419100" indent="-4191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AutoNum type="arabicPeriod"/>
        <a:defRPr sz="24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30250" indent="-38100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90000"/>
        <a:buChar char="•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377950" indent="-34290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its.roelofs@han.n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sactief.n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550" y="906463"/>
            <a:ext cx="5054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kstvak 1"/>
          <p:cNvSpPr txBox="1">
            <a:spLocks noChangeArrowheads="1"/>
          </p:cNvSpPr>
          <p:nvPr/>
        </p:nvSpPr>
        <p:spPr bwMode="auto">
          <a:xfrm>
            <a:off x="835044" y="2670175"/>
            <a:ext cx="7023076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nl-NL" sz="2800" b="1" dirty="0" smtClean="0"/>
              <a:t>Nationaal Congres Leerlingbegeleiding</a:t>
            </a:r>
            <a:endParaRPr lang="nl-NL" sz="2800" b="1" dirty="0"/>
          </a:p>
          <a:p>
            <a:pPr algn="ctr">
              <a:buFont typeface="Wingdings 2" pitchFamily="18" charset="2"/>
              <a:buNone/>
            </a:pPr>
            <a:r>
              <a:rPr lang="nl-NL" sz="2800" b="1" dirty="0" smtClean="0"/>
              <a:t>17 </a:t>
            </a:r>
            <a:r>
              <a:rPr lang="nl-NL" sz="2800" b="1" dirty="0" smtClean="0"/>
              <a:t>maart 2012</a:t>
            </a:r>
            <a:endParaRPr lang="nl-NL" sz="2800" b="1" dirty="0"/>
          </a:p>
          <a:p>
            <a:pPr algn="ctr">
              <a:buFont typeface="Wingdings 2" pitchFamily="18" charset="2"/>
              <a:buNone/>
            </a:pPr>
            <a:r>
              <a:rPr lang="nl-NL" sz="2800" b="1" dirty="0"/>
              <a:t>Frits Roelofs (Han</a:t>
            </a:r>
            <a:r>
              <a:rPr lang="nl-NL" sz="2800" b="1" dirty="0" smtClean="0"/>
              <a:t>)</a:t>
            </a:r>
          </a:p>
          <a:p>
            <a:pPr algn="ctr">
              <a:buFont typeface="Wingdings 2" pitchFamily="18" charset="2"/>
              <a:buNone/>
            </a:pPr>
            <a:r>
              <a:rPr lang="nl-NL" sz="2800" b="1" dirty="0" err="1" smtClean="0">
                <a:hlinkClick r:id="rId3"/>
              </a:rPr>
              <a:t>frits.roelofs</a:t>
            </a:r>
            <a:r>
              <a:rPr lang="nl-NL" sz="2800" b="1" dirty="0" smtClean="0">
                <a:hlinkClick r:id="rId3"/>
              </a:rPr>
              <a:t>@</a:t>
            </a:r>
            <a:r>
              <a:rPr lang="nl-NL" sz="2800" b="1" dirty="0" err="1" smtClean="0">
                <a:hlinkClick r:id="rId3"/>
              </a:rPr>
              <a:t>han.nl</a:t>
            </a:r>
            <a:r>
              <a:rPr lang="nl-NL" sz="2800" b="1" dirty="0" smtClean="0"/>
              <a:t> </a:t>
            </a:r>
            <a:endParaRPr lang="nl-NL" sz="2800" b="1" dirty="0"/>
          </a:p>
        </p:txBody>
      </p:sp>
      <p:pic>
        <p:nvPicPr>
          <p:cNvPr id="2052" name="Afbeelding 3" descr="Schermafbeelding 2011-09-20 om 11.26.4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16563"/>
            <a:ext cx="84963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Ondersteunende informatie</a:t>
            </a:r>
          </a:p>
        </p:txBody>
      </p:sp>
      <p:sp>
        <p:nvSpPr>
          <p:cNvPr id="7" name="Tijdelijke aanduiding voor tekst 4"/>
          <p:cNvSpPr txBox="1">
            <a:spLocks/>
          </p:cNvSpPr>
          <p:nvPr/>
        </p:nvSpPr>
        <p:spPr bwMode="auto">
          <a:xfrm rot="10800000" flipH="1" flipV="1">
            <a:off x="914400" y="2633663"/>
            <a:ext cx="7545388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ct val="100000"/>
              </a:lnSpc>
              <a:buClr>
                <a:srgbClr val="C3244D"/>
              </a:buClr>
              <a:buFont typeface="Arial"/>
              <a:buChar char="•"/>
              <a:defRPr/>
            </a:pPr>
            <a:r>
              <a:rPr lang="nl-NL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Invul instructie</a:t>
            </a:r>
          </a:p>
          <a:p>
            <a:pPr marL="342900" indent="-342900" defTabSz="914400">
              <a:lnSpc>
                <a:spcPct val="100000"/>
              </a:lnSpc>
              <a:buClr>
                <a:srgbClr val="C3244D"/>
              </a:buClr>
              <a:buFont typeface="Arial"/>
              <a:buChar char="•"/>
              <a:defRPr/>
            </a:pPr>
            <a:r>
              <a:rPr lang="nl-NL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Gespreksprotocol</a:t>
            </a:r>
          </a:p>
          <a:p>
            <a:pPr marL="342900" indent="-342900" defTabSz="914400">
              <a:lnSpc>
                <a:spcPct val="100000"/>
              </a:lnSpc>
              <a:buClr>
                <a:srgbClr val="C3244D"/>
              </a:buClr>
              <a:buFont typeface="Arial"/>
              <a:buChar char="•"/>
              <a:defRPr/>
            </a:pPr>
            <a:r>
              <a:rPr lang="nl-NL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Werkvormen voor het voeren van gesprekken</a:t>
            </a:r>
          </a:p>
          <a:p>
            <a:pPr marL="342900" indent="-342900" defTabSz="914400">
              <a:lnSpc>
                <a:spcPct val="100000"/>
              </a:lnSpc>
              <a:buClr>
                <a:srgbClr val="C3244D"/>
              </a:buClr>
              <a:buFont typeface="Arial"/>
              <a:buChar char="•"/>
              <a:defRPr/>
            </a:pPr>
            <a:r>
              <a:rPr lang="nl-NL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Succesfactoren bij de inbedding</a:t>
            </a:r>
          </a:p>
          <a:p>
            <a:pPr marL="342900" indent="-342900" defTabSz="914400">
              <a:lnSpc>
                <a:spcPct val="100000"/>
              </a:lnSpc>
              <a:buClr>
                <a:srgbClr val="C3244D"/>
              </a:buClr>
              <a:buFont typeface="Arial"/>
              <a:buChar char="•"/>
              <a:defRPr/>
            </a:pPr>
            <a:r>
              <a:rPr lang="nl-NL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Hoe leerlingen aan hun competenties kunnen werken</a:t>
            </a:r>
          </a:p>
          <a:p>
            <a:pPr marL="419100" indent="-419100" defTabSz="914400">
              <a:lnSpc>
                <a:spcPct val="100000"/>
              </a:lnSpc>
              <a:buClr>
                <a:srgbClr val="C3244D"/>
              </a:buClr>
              <a:buFont typeface="Wingdings 2" charset="0"/>
              <a:buAutoNum type="arabicPeriod"/>
              <a:defRPr/>
            </a:pPr>
            <a:endParaRPr lang="nl-NL" sz="20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Overeenkomsten succeservaringen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65300"/>
            <a:ext cx="8229600" cy="4510088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dirty="0" smtClean="0">
                <a:ea typeface="ＭＳ Ｐゴシック" pitchFamily="34" charset="-128"/>
              </a:rPr>
              <a:t>Enthousiaste contactpersoon, ziet instrument als (hernieuwde) poging tot betere begeleiding leerlingen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dirty="0" smtClean="0">
                <a:ea typeface="ＭＳ Ｐゴシック" pitchFamily="34" charset="-128"/>
              </a:rPr>
              <a:t>Gebruik van het instrumentarium levert nieuwe inzichten en aanknopingspunten op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dirty="0" smtClean="0">
                <a:ea typeface="ＭＳ Ｐゴシック" pitchFamily="34" charset="-128"/>
                <a:sym typeface="Wingdings" pitchFamily="2" charset="2"/>
              </a:rPr>
              <a:t>Geroosterde bijeenkomsten, afstemming activiteiten mentoren</a:t>
            </a:r>
            <a:r>
              <a:rPr lang="nl-NL" altLang="ja-JP" dirty="0" smtClean="0">
                <a:ea typeface="ＭＳ Ｐゴシック" pitchFamily="34" charset="-128"/>
                <a:sym typeface="Wingdings" pitchFamily="2" charset="2"/>
              </a:rPr>
              <a:t>, korte termijn en lange termijn doelen, inbedding volgens </a:t>
            </a:r>
            <a:r>
              <a:rPr lang="nl-NL" altLang="ja-JP" dirty="0" err="1" smtClean="0">
                <a:ea typeface="ＭＳ Ｐゴシック" pitchFamily="34" charset="-128"/>
                <a:sym typeface="Wingdings" pitchFamily="2" charset="2"/>
              </a:rPr>
              <a:t>oriëntatie-planning-uitvoering-evaluatie</a:t>
            </a:r>
            <a:endParaRPr lang="nl-NL" altLang="ja-JP" dirty="0" smtClean="0">
              <a:ea typeface="ＭＳ Ｐゴシック" pitchFamily="34" charset="-128"/>
              <a:sym typeface="Wingdings" pitchFamily="2" charset="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dirty="0" smtClean="0">
                <a:ea typeface="ＭＳ Ｐゴシック" pitchFamily="34" charset="-128"/>
                <a:sym typeface="Wingdings" pitchFamily="2" charset="2"/>
              </a:rPr>
              <a:t>En: een duidelijk doel!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Overeenkomsten faalervaringen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65300"/>
            <a:ext cx="8435975" cy="4510088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smtClean="0">
                <a:ea typeface="ＭＳ Ｐゴシック" pitchFamily="34" charset="-128"/>
              </a:rPr>
              <a:t>Positionering instrument is lastig</a:t>
            </a:r>
            <a:endParaRPr lang="nl-NL" smtClean="0">
              <a:ea typeface="ＭＳ Ｐゴシック" pitchFamily="34" charset="-128"/>
              <a:sym typeface="Wingdings" pitchFamily="2" charset="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smtClean="0">
                <a:ea typeface="ＭＳ Ｐゴシック" pitchFamily="34" charset="-128"/>
              </a:rPr>
              <a:t>Dialoog met leerling ontbreekt: </a:t>
            </a:r>
            <a:r>
              <a:rPr lang="nl-NL" smtClean="0">
                <a:ea typeface="ＭＳ Ｐゴシック" pitchFamily="34" charset="-128"/>
                <a:sym typeface="Wingdings" pitchFamily="2" charset="2"/>
              </a:rPr>
              <a:t>voortgangsgesprek (afvinken) wel, loopbaangesprek nauwelijks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smtClean="0">
                <a:ea typeface="ＭＳ Ｐゴシック" pitchFamily="34" charset="-128"/>
                <a:sym typeface="Wingdings" pitchFamily="2" charset="2"/>
              </a:rPr>
              <a:t>Faalfactoren: mentoren worden niet of te weinig gefaciliteerd, geen professionalisering mentoren, geen inbedding in een begeleidingstraject </a:t>
            </a:r>
            <a:endParaRPr lang="nl-NL" altLang="ja-JP" smtClean="0">
              <a:ea typeface="ＭＳ Ｐゴシック" pitchFamily="34" charset="-128"/>
              <a:sym typeface="Wingdings" pitchFamily="2" charset="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nl-NL" smtClean="0">
                <a:ea typeface="ＭＳ Ｐゴシック" pitchFamily="34" charset="-128"/>
                <a:sym typeface="Wingdings" pitchFamily="2" charset="2"/>
              </a:rPr>
              <a:t>En: geen duidelijk doel…</a:t>
            </a:r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z="4000" smtClean="0">
                <a:ea typeface="ＭＳ Ｐゴシック" pitchFamily="34" charset="-128"/>
              </a:rPr>
              <a:t>Onderzoek</a:t>
            </a:r>
          </a:p>
        </p:txBody>
      </p:sp>
      <p:sp>
        <p:nvSpPr>
          <p:cNvPr id="17411" name="Tekstvak 1"/>
          <p:cNvSpPr txBox="1">
            <a:spLocks noChangeArrowheads="1"/>
          </p:cNvSpPr>
          <p:nvPr/>
        </p:nvSpPr>
        <p:spPr bwMode="auto">
          <a:xfrm>
            <a:off x="900113" y="3068638"/>
            <a:ext cx="76739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nl-NL"/>
              <a:t>Betrouwbaarheidsonderzoek (september 2011)</a:t>
            </a:r>
          </a:p>
          <a:p>
            <a:pPr marL="342900" indent="-342900"/>
            <a:r>
              <a:rPr lang="nl-NL"/>
              <a:t>Implementatie onderzoek (september 2011)</a:t>
            </a:r>
          </a:p>
          <a:p>
            <a:pPr marL="342900" indent="-342900"/>
            <a:r>
              <a:rPr lang="nl-NL"/>
              <a:t>Effectiviteitsonderzoek (oktober-december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/>
          </p:cNvSpPr>
          <p:nvPr/>
        </p:nvSpPr>
        <p:spPr bwMode="auto">
          <a:xfrm>
            <a:off x="457200" y="11255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 typeface="Wingdings 2" pitchFamily="18" charset="2"/>
              <a:buNone/>
            </a:pPr>
            <a:r>
              <a:rPr lang="nl-NL" sz="3600" b="1">
                <a:solidFill>
                  <a:srgbClr val="E6009F"/>
                </a:solidFill>
              </a:rPr>
              <a:t>Business case</a:t>
            </a:r>
          </a:p>
        </p:txBody>
      </p:sp>
      <p:sp>
        <p:nvSpPr>
          <p:cNvPr id="18435" name="Tekstvak 2"/>
          <p:cNvSpPr txBox="1">
            <a:spLocks noChangeArrowheads="1"/>
          </p:cNvSpPr>
          <p:nvPr/>
        </p:nvSpPr>
        <p:spPr bwMode="auto">
          <a:xfrm>
            <a:off x="892175" y="3429000"/>
            <a:ext cx="424973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nl-NL"/>
              <a:t>Na de projectperiode:</a:t>
            </a:r>
          </a:p>
          <a:p>
            <a:pPr>
              <a:buFont typeface="Wingdings 2" pitchFamily="18" charset="2"/>
              <a:buNone/>
            </a:pPr>
            <a:endParaRPr lang="nl-NL"/>
          </a:p>
          <a:p>
            <a:r>
              <a:rPr lang="nl-NL"/>
              <a:t> Uitrolplan per hogeschool</a:t>
            </a:r>
          </a:p>
          <a:p>
            <a:r>
              <a:rPr lang="nl-NL"/>
              <a:t> Onderhoud website</a:t>
            </a:r>
          </a:p>
          <a:p>
            <a:r>
              <a:rPr lang="nl-NL"/>
              <a:t> Community </a:t>
            </a:r>
          </a:p>
          <a:p>
            <a:pPr>
              <a:buFont typeface="Wingdings 2" pitchFamily="18" charset="2"/>
              <a:buNone/>
            </a:pPr>
            <a:endParaRPr lang="nl-NL"/>
          </a:p>
        </p:txBody>
      </p:sp>
      <p:pic>
        <p:nvPicPr>
          <p:cNvPr id="18436" name="Afbeelding 3" descr="business ca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71688"/>
            <a:ext cx="22685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/>
          </p:cNvSpPr>
          <p:nvPr/>
        </p:nvSpPr>
        <p:spPr bwMode="auto">
          <a:xfrm>
            <a:off x="457200" y="11255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 typeface="Wingdings 2" pitchFamily="18" charset="2"/>
              <a:buNone/>
            </a:pPr>
            <a:r>
              <a:rPr lang="nl-NL" sz="3600" b="1">
                <a:solidFill>
                  <a:srgbClr val="E6009F"/>
                </a:solidFill>
              </a:rPr>
              <a:t>Gebruikers community</a:t>
            </a:r>
          </a:p>
        </p:txBody>
      </p:sp>
      <p:sp>
        <p:nvSpPr>
          <p:cNvPr id="19459" name="Tekstvak 1"/>
          <p:cNvSpPr txBox="1">
            <a:spLocks noChangeArrowheads="1"/>
          </p:cNvSpPr>
          <p:nvPr/>
        </p:nvSpPr>
        <p:spPr bwMode="auto">
          <a:xfrm>
            <a:off x="414338" y="4646613"/>
            <a:ext cx="41481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nl-NL"/>
              <a:t>Uitwisselen van ervaringen</a:t>
            </a:r>
          </a:p>
          <a:p>
            <a:pPr>
              <a:buFont typeface="Wingdings 2" pitchFamily="18" charset="2"/>
              <a:buNone/>
            </a:pPr>
            <a:r>
              <a:rPr lang="nl-NL"/>
              <a:t>Good practices</a:t>
            </a:r>
          </a:p>
          <a:p>
            <a:pPr>
              <a:buFont typeface="Wingdings 2" pitchFamily="18" charset="2"/>
              <a:buNone/>
            </a:pPr>
            <a:r>
              <a:rPr lang="nl-NL"/>
              <a:t>F2F bijeenkomsten</a:t>
            </a:r>
          </a:p>
          <a:p>
            <a:endParaRPr lang="nl-NL"/>
          </a:p>
        </p:txBody>
      </p:sp>
      <p:pic>
        <p:nvPicPr>
          <p:cNvPr id="19460" name="Afbeelding 2" descr="bear_community_wp_by_soulswee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0938"/>
            <a:ext cx="393382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395288" y="3357563"/>
            <a:ext cx="7561262" cy="4070350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Wingdings 2" charset="0"/>
              <a:buAutoNum type="arabicPeriod"/>
              <a:defRPr/>
            </a:pPr>
            <a:r>
              <a:rPr lang="nl-NL" dirty="0" smtClean="0">
                <a:solidFill>
                  <a:schemeClr val="bg1"/>
                </a:solidFill>
              </a:rPr>
              <a:t>Doel Kies Actief?</a:t>
            </a:r>
          </a:p>
          <a:p>
            <a:pPr marL="457200" indent="-457200">
              <a:lnSpc>
                <a:spcPct val="120000"/>
              </a:lnSpc>
              <a:buFont typeface="Wingdings 2" charset="0"/>
              <a:buAutoNum type="arabicPeriod"/>
              <a:defRPr/>
            </a:pPr>
            <a:r>
              <a:rPr lang="nl-NL" dirty="0" smtClean="0">
                <a:solidFill>
                  <a:schemeClr val="bg1"/>
                </a:solidFill>
              </a:rPr>
              <a:t>Begeleiding op dit moment?</a:t>
            </a:r>
          </a:p>
          <a:p>
            <a:pPr marL="457200" indent="-457200">
              <a:lnSpc>
                <a:spcPct val="120000"/>
              </a:lnSpc>
              <a:buFont typeface="Wingdings 2" charset="0"/>
              <a:buAutoNum type="arabicPeriod"/>
              <a:defRPr/>
            </a:pPr>
            <a:r>
              <a:rPr lang="nl-NL" dirty="0" smtClean="0">
                <a:solidFill>
                  <a:schemeClr val="bg1"/>
                </a:solidFill>
              </a:rPr>
              <a:t>Wat moet er gebeuren in </a:t>
            </a:r>
          </a:p>
          <a:p>
            <a:pPr marL="457200" indent="-45720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	de organisatie?</a:t>
            </a:r>
          </a:p>
          <a:p>
            <a:pPr marL="0" indent="0">
              <a:buClr>
                <a:srgbClr val="C3244D"/>
              </a:buClr>
              <a:buFont typeface="Wingdings 2" charset="0"/>
              <a:buNone/>
              <a:defRPr/>
            </a:pPr>
            <a:endParaRPr lang="nl-NL" dirty="0"/>
          </a:p>
        </p:txBody>
      </p:sp>
      <p:pic>
        <p:nvPicPr>
          <p:cNvPr id="20483" name="Afbeelding 1" descr="aan de sla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0"/>
            <a:ext cx="4783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 txBox="1">
            <a:spLocks/>
          </p:cNvSpPr>
          <p:nvPr/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nl-NL" sz="3600" b="1">
                <a:solidFill>
                  <a:srgbClr val="E6009F"/>
                </a:solidFill>
              </a:rPr>
              <a:t>Aan de slag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z="40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1507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1033463" y="4292600"/>
            <a:ext cx="7561262" cy="118745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nl-NL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nl-NL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nl-NL" smtClean="0">
                <a:solidFill>
                  <a:schemeClr val="bg1"/>
                </a:solidFill>
                <a:ea typeface="ＭＳ Ｐゴシック" pitchFamily="34" charset="-128"/>
              </a:rPr>
              <a:t>Leeractiviteiten in het curriculum koppelen aan de indicatoren van de competenties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nl-NL" smtClean="0">
              <a:ea typeface="ＭＳ Ｐゴシック" pitchFamily="34" charset="-128"/>
            </a:endParaRPr>
          </a:p>
        </p:txBody>
      </p:sp>
      <p:pic>
        <p:nvPicPr>
          <p:cNvPr id="21508" name="Afbeelding 3" descr="werken aan competenti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65532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/>
          </p:cNvSpPr>
          <p:nvPr/>
        </p:nvSpPr>
        <p:spPr bwMode="auto">
          <a:xfrm>
            <a:off x="457200" y="2060847"/>
            <a:ext cx="8229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nl-NL" sz="4000" b="1" dirty="0" smtClean="0">
                <a:solidFill>
                  <a:srgbClr val="E6009F"/>
                </a:solidFill>
              </a:rPr>
              <a:t>Stap 1</a:t>
            </a:r>
            <a:r>
              <a:rPr lang="nl-NL" sz="4000" b="1" dirty="0" smtClean="0"/>
              <a:t>: Wat doe je al goed? Welke competentie is het best ontwikkeld? Kijk ook naar de deelcompetenties.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/>
          </p:cNvSpPr>
          <p:nvPr/>
        </p:nvSpPr>
        <p:spPr bwMode="auto">
          <a:xfrm>
            <a:off x="457200" y="1484785"/>
            <a:ext cx="8229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nl-NL" sz="4000" b="1" dirty="0" smtClean="0">
                <a:solidFill>
                  <a:srgbClr val="E6009F"/>
                </a:solidFill>
              </a:rPr>
              <a:t>Stap 2: </a:t>
            </a:r>
            <a:r>
              <a:rPr lang="nl-NL" sz="4000" b="1" dirty="0" smtClean="0"/>
              <a:t>Kun je daarover vertellen aan de hand van een recent concreet voorval? Gebruik hierbij met name de 1/4 antwoorden.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nl-NL" sz="4000" b="1" dirty="0" smtClean="0"/>
              <a:t>Maak je eigen aandeel vooral niet te klein. 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Tot slot</a:t>
            </a:r>
          </a:p>
        </p:txBody>
      </p:sp>
      <p:pic>
        <p:nvPicPr>
          <p:cNvPr id="3075" name="Picture 4" descr="MPj038534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076" name="Tekstvak 1"/>
          <p:cNvSpPr txBox="1">
            <a:spLocks noChangeArrowheads="1"/>
          </p:cNvSpPr>
          <p:nvPr/>
        </p:nvSpPr>
        <p:spPr bwMode="auto">
          <a:xfrm>
            <a:off x="192088" y="2492896"/>
            <a:ext cx="3984625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nl-NL" altLang="nl-NL" dirty="0"/>
              <a:t>“</a:t>
            </a:r>
            <a:r>
              <a:rPr lang="nl-NL" dirty="0"/>
              <a:t>Verbetering rendement</a:t>
            </a:r>
            <a:r>
              <a:rPr lang="nl-NL" altLang="nl-NL" dirty="0"/>
              <a:t>”</a:t>
            </a:r>
            <a:endParaRPr lang="nl-NL" dirty="0"/>
          </a:p>
          <a:p>
            <a:pPr algn="ctr">
              <a:buFont typeface="Wingdings 2" pitchFamily="18" charset="2"/>
              <a:buNone/>
            </a:pPr>
            <a:r>
              <a:rPr lang="nl-NL" dirty="0"/>
              <a:t>=</a:t>
            </a:r>
          </a:p>
          <a:p>
            <a:pPr algn="ctr">
              <a:buFont typeface="Wingdings 2" pitchFamily="18" charset="2"/>
              <a:buNone/>
            </a:pPr>
            <a:r>
              <a:rPr lang="nl-NL" dirty="0"/>
              <a:t>Sterker aan de start HBO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/>
          </p:cNvSpPr>
          <p:nvPr/>
        </p:nvSpPr>
        <p:spPr bwMode="auto">
          <a:xfrm>
            <a:off x="457200" y="1484785"/>
            <a:ext cx="8229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endParaRPr lang="nl-NL" sz="4000" b="1" dirty="0" smtClean="0">
              <a:solidFill>
                <a:srgbClr val="E6009F"/>
              </a:solidFill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nl-NL" sz="4000" b="1" dirty="0" smtClean="0">
                <a:solidFill>
                  <a:srgbClr val="E6009F"/>
                </a:solidFill>
              </a:rPr>
              <a:t>Stap 3: </a:t>
            </a:r>
            <a:r>
              <a:rPr lang="nl-NL" sz="4000" b="1" dirty="0" smtClean="0"/>
              <a:t>Bedenk eens wat voor jou mogelijk is in het studiekeuzeproces. Maak jezelf hierbij weer niet te klein.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/>
          </p:cNvSpPr>
          <p:nvPr/>
        </p:nvSpPr>
        <p:spPr bwMode="auto">
          <a:xfrm>
            <a:off x="457200" y="1484785"/>
            <a:ext cx="8229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nl-NL" sz="4000" b="1" dirty="0" smtClean="0">
                <a:solidFill>
                  <a:srgbClr val="E6009F"/>
                </a:solidFill>
              </a:rPr>
              <a:t>Stap 4: </a:t>
            </a:r>
            <a:r>
              <a:rPr lang="nl-NL" sz="4000" b="1" dirty="0" smtClean="0"/>
              <a:t>Beschrijf vervolgens wat daarvoor nodig is. Visualiseer dit ook, zie je het jezelf ook daadwerkelijk doen? Alleen bij een volmondig ja doorgaan. 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/>
          </p:cNvSpPr>
          <p:nvPr/>
        </p:nvSpPr>
        <p:spPr bwMode="auto">
          <a:xfrm>
            <a:off x="457200" y="1484785"/>
            <a:ext cx="8229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endParaRPr lang="nl-NL" sz="4000" b="1" dirty="0" smtClean="0">
              <a:solidFill>
                <a:srgbClr val="E6009F"/>
              </a:solidFill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nl-NL" sz="4000" b="1" dirty="0" smtClean="0">
                <a:solidFill>
                  <a:srgbClr val="E6009F"/>
                </a:solidFill>
              </a:rPr>
              <a:t>Stap 5: </a:t>
            </a:r>
            <a:r>
              <a:rPr lang="nl-NL" sz="4000" b="1" dirty="0" smtClean="0"/>
              <a:t>Doe het dan ook. Wie doet wat wanneer en hoe? Welke begeleiding heb jij  nog nodig?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1" descr="Schermafbeelding 2011-09-20 om 13.25.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138" y="0"/>
            <a:ext cx="4738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kstvak 1"/>
          <p:cNvSpPr txBox="1">
            <a:spLocks noChangeArrowheads="1"/>
          </p:cNvSpPr>
          <p:nvPr/>
        </p:nvSpPr>
        <p:spPr bwMode="auto">
          <a:xfrm>
            <a:off x="900113" y="5229225"/>
            <a:ext cx="2825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nl-NL">
                <a:hlinkClick r:id="rId3"/>
              </a:rPr>
              <a:t>www.kiesactief.nl</a:t>
            </a:r>
            <a:endParaRPr lang="nl-NL"/>
          </a:p>
        </p:txBody>
      </p:sp>
      <p:pic>
        <p:nvPicPr>
          <p:cNvPr id="23556" name="Afbeelding 1" descr="KiesactiefQ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1287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Afbeelding 1" descr="Schermafbeelding 2011-09-20 om 13.04.29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51000" contrast="-36000"/>
          </a:blip>
          <a:stretch>
            <a:fillRect/>
          </a:stretch>
        </p:blipFill>
        <p:spPr bwMode="auto">
          <a:xfrm>
            <a:off x="0" y="1837308"/>
            <a:ext cx="9144000" cy="4760044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z="4000" smtClean="0">
                <a:ea typeface="ＭＳ Ｐゴシック" pitchFamily="34" charset="-128"/>
              </a:rPr>
              <a:t>Wat is Kies Actief?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05038"/>
            <a:ext cx="8229600" cy="4070350"/>
          </a:xfrm>
        </p:spPr>
        <p:txBody>
          <a:bodyPr/>
          <a:lstStyle/>
          <a:p>
            <a:pPr marL="457200" indent="-457200"/>
            <a:r>
              <a:rPr lang="nl-NL" sz="2000" smtClean="0">
                <a:ea typeface="ＭＳ Ｐゴシック" pitchFamily="34" charset="-128"/>
              </a:rPr>
              <a:t>Nieuwe generatie </a:t>
            </a:r>
            <a:r>
              <a:rPr lang="ja-JP" altLang="nl-NL" sz="2000" smtClean="0">
                <a:ea typeface="ＭＳ Ｐゴシック" pitchFamily="34" charset="-128"/>
              </a:rPr>
              <a:t>‘</a:t>
            </a:r>
            <a:r>
              <a:rPr lang="nl-NL" altLang="ja-JP" sz="2000" smtClean="0">
                <a:ea typeface="ＭＳ Ｐゴシック" pitchFamily="34" charset="-128"/>
              </a:rPr>
              <a:t>competentiewijzer</a:t>
            </a:r>
            <a:r>
              <a:rPr lang="ja-JP" altLang="nl-NL" sz="2000" smtClean="0">
                <a:ea typeface="ＭＳ Ｐゴシック" pitchFamily="34" charset="-128"/>
              </a:rPr>
              <a:t>’</a:t>
            </a:r>
            <a:r>
              <a:rPr lang="nl-NL" altLang="ja-JP" sz="2000" smtClean="0">
                <a:ea typeface="ＭＳ Ｐゴシック" pitchFamily="34" charset="-128"/>
              </a:rPr>
              <a:t>: landelijk i.p.v. hogeschool-gebonden, met veel mogelijkheden en laagdrempelig.</a:t>
            </a:r>
          </a:p>
          <a:p>
            <a:pPr marL="457200" indent="-457200"/>
            <a:r>
              <a:rPr lang="nl-NL" sz="2000" smtClean="0">
                <a:ea typeface="ＭＳ Ｐゴシック" pitchFamily="34" charset="-128"/>
              </a:rPr>
              <a:t>Generiek basisinstrument en keuzemodulen</a:t>
            </a:r>
          </a:p>
          <a:p>
            <a:pPr marL="457200" indent="-457200"/>
            <a:r>
              <a:rPr lang="nl-NL" sz="2000" smtClean="0">
                <a:ea typeface="ＭＳ Ｐゴシック" pitchFamily="34" charset="-128"/>
              </a:rPr>
              <a:t>Mede gericht op onderlinge uitwisseling van ervaringen en ontwikkelingen (community)</a:t>
            </a:r>
          </a:p>
          <a:p>
            <a:pPr marL="457200" indent="-457200"/>
            <a:r>
              <a:rPr lang="nl-NL" sz="2000" smtClean="0">
                <a:ea typeface="ＭＳ Ｐゴシック" pitchFamily="34" charset="-128"/>
              </a:rPr>
              <a:t>Het gebruik komt pas echt tot zijn recht indien ingebed in een begeleidingstraject</a:t>
            </a:r>
          </a:p>
          <a:p>
            <a:pPr marL="457200" indent="-457200"/>
            <a:r>
              <a:rPr lang="nl-NL" sz="2000" smtClean="0">
                <a:ea typeface="ＭＳ Ｐゴシック" pitchFamily="34" charset="-128"/>
              </a:rPr>
              <a:t>Flexibel inzetbaar: HAVO, MBO en HBO</a:t>
            </a:r>
          </a:p>
          <a:p>
            <a:pPr marL="457200" indent="-457200"/>
            <a:r>
              <a:rPr lang="nl-NL" sz="2000" smtClean="0">
                <a:ea typeface="ＭＳ Ｐゴシック" pitchFamily="34" charset="-128"/>
              </a:rPr>
              <a:t>Gerichtheid: voorbereidend op HBO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z="4000" smtClean="0">
                <a:ea typeface="ＭＳ Ｐゴシック" pitchFamily="34" charset="-128"/>
              </a:rPr>
              <a:t>Visie</a:t>
            </a:r>
          </a:p>
        </p:txBody>
      </p:sp>
      <p:pic>
        <p:nvPicPr>
          <p:cNvPr id="6147" name="Afbeelding 1" descr="Schermafbeelding 2011-09-20 om 12.55.20.pn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981075"/>
            <a:ext cx="91440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jdelijke aanduiding voor inhoud 2"/>
          <p:cNvSpPr>
            <a:spLocks noGrp="1"/>
          </p:cNvSpPr>
          <p:nvPr>
            <p:ph type="body" idx="4294967295"/>
          </p:nvPr>
        </p:nvSpPr>
        <p:spPr>
          <a:xfrm>
            <a:off x="457200" y="2205038"/>
            <a:ext cx="8229600" cy="4070350"/>
          </a:xfrm>
        </p:spPr>
        <p:txBody>
          <a:bodyPr/>
          <a:lstStyle/>
          <a:p>
            <a:pPr eaLnBrk="1" hangingPunct="1"/>
            <a:r>
              <a:rPr lang="nl-NL" sz="2000" dirty="0" smtClean="0">
                <a:ea typeface="ＭＳ Ｐゴシック" pitchFamily="34" charset="-128"/>
              </a:rPr>
              <a:t>Type instrument: ontwikkelingsgericht </a:t>
            </a:r>
            <a:r>
              <a:rPr lang="nl-NL" sz="2000" dirty="0" err="1" smtClean="0">
                <a:ea typeface="ＭＳ Ｐゴシック" pitchFamily="34" charset="-128"/>
              </a:rPr>
              <a:t>self-assessment</a:t>
            </a:r>
            <a:endParaRPr lang="nl-NL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nl-NL" sz="2000" dirty="0" smtClean="0">
                <a:ea typeface="ＭＳ Ｐゴシック" pitchFamily="34" charset="-128"/>
              </a:rPr>
              <a:t>Primair gericht op (potentiële) </a:t>
            </a:r>
            <a:r>
              <a:rPr lang="nl-NL" sz="2000" dirty="0" err="1" smtClean="0">
                <a:ea typeface="ＭＳ Ｐゴシック" pitchFamily="34" charset="-128"/>
              </a:rPr>
              <a:t>hbo-bachelor</a:t>
            </a:r>
            <a:r>
              <a:rPr lang="nl-NL" sz="2000" dirty="0" smtClean="0">
                <a:ea typeface="ＭＳ Ｐゴシック" pitchFamily="34" charset="-128"/>
              </a:rPr>
              <a:t> studenten</a:t>
            </a:r>
          </a:p>
          <a:p>
            <a:pPr eaLnBrk="1" hangingPunct="1"/>
            <a:r>
              <a:rPr lang="nl-NL" sz="2000" dirty="0" smtClean="0">
                <a:ea typeface="ＭＳ Ｐゴシック" pitchFamily="34" charset="-128"/>
              </a:rPr>
              <a:t>Inbedding in een begeleidingstraject en ondersteunend voor loopbaan/leerproces</a:t>
            </a:r>
          </a:p>
          <a:p>
            <a:pPr eaLnBrk="1" hangingPunct="1"/>
            <a:r>
              <a:rPr lang="nl-NL" sz="2000" dirty="0" smtClean="0">
                <a:ea typeface="ＭＳ Ｐゴシック" pitchFamily="34" charset="-128"/>
              </a:rPr>
              <a:t>Inhoud toolkit: basismodule, specifieke modules, ondersteuning (instructies, handleidingen, protocollen)</a:t>
            </a:r>
          </a:p>
          <a:p>
            <a:pPr eaLnBrk="1" hangingPunct="1"/>
            <a:r>
              <a:rPr lang="nl-NL" sz="2000" dirty="0" smtClean="0">
                <a:ea typeface="ＭＳ Ｐゴシック" pitchFamily="34" charset="-128"/>
              </a:rPr>
              <a:t>Flexibel inzetbaar in verschillende </a:t>
            </a:r>
            <a:r>
              <a:rPr lang="nl-NL" sz="2000" dirty="0" err="1" smtClean="0">
                <a:ea typeface="ＭＳ Ｐゴシック" pitchFamily="34" charset="-128"/>
              </a:rPr>
              <a:t>studieloopbaan-situaties</a:t>
            </a:r>
            <a:endParaRPr lang="nl-NL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nl-NL" sz="2000" dirty="0" smtClean="0">
                <a:ea typeface="ＭＳ Ｐゴシック" pitchFamily="34" charset="-128"/>
              </a:rPr>
              <a:t>Taalgebruik: Europees B2/B1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2" descr="Schermafbeelding 2011-09-25 om 16.39.3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750"/>
            <a:ext cx="870426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1366837"/>
          </a:xfrm>
        </p:spPr>
        <p:txBody>
          <a:bodyPr/>
          <a:lstStyle/>
          <a:p>
            <a:pPr algn="l"/>
            <a:r>
              <a:rPr lang="nl-NL" sz="4000" smtClean="0">
                <a:ea typeface="ＭＳ Ｐゴシック" pitchFamily="34" charset="-128"/>
              </a:rPr>
              <a:t>Generieke hbo </a:t>
            </a:r>
            <a:br>
              <a:rPr lang="nl-NL" sz="4000" smtClean="0">
                <a:ea typeface="ＭＳ Ｐゴシック" pitchFamily="34" charset="-128"/>
              </a:rPr>
            </a:br>
            <a:r>
              <a:rPr lang="nl-NL" sz="4000" smtClean="0">
                <a:ea typeface="ＭＳ Ｐゴシック" pitchFamily="34" charset="-128"/>
              </a:rPr>
              <a:t>competenties</a:t>
            </a:r>
          </a:p>
        </p:txBody>
      </p:sp>
      <p:sp>
        <p:nvSpPr>
          <p:cNvPr id="7172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457200" y="2960688"/>
            <a:ext cx="8229600" cy="4070350"/>
          </a:xfrm>
        </p:spPr>
        <p:txBody>
          <a:bodyPr/>
          <a:lstStyle/>
          <a:p>
            <a:pPr>
              <a:buClr>
                <a:srgbClr val="C3244D"/>
              </a:buClr>
            </a:pPr>
            <a:r>
              <a:rPr lang="nl-NL" smtClean="0">
                <a:ea typeface="ＭＳ Ｐゴシック" pitchFamily="34" charset="-128"/>
              </a:rPr>
              <a:t>Communiceren en taal</a:t>
            </a:r>
          </a:p>
          <a:p>
            <a:pPr>
              <a:buClr>
                <a:srgbClr val="C3244D"/>
              </a:buClr>
            </a:pPr>
            <a:r>
              <a:rPr lang="nl-NL" smtClean="0">
                <a:ea typeface="ＭＳ Ｐゴシック" pitchFamily="34" charset="-128"/>
              </a:rPr>
              <a:t>Samenwerken</a:t>
            </a:r>
          </a:p>
          <a:p>
            <a:pPr>
              <a:buClr>
                <a:srgbClr val="C3244D"/>
              </a:buClr>
            </a:pPr>
            <a:r>
              <a:rPr lang="nl-NL" smtClean="0">
                <a:ea typeface="ＭＳ Ｐゴシック" pitchFamily="34" charset="-128"/>
              </a:rPr>
              <a:t>Analyseren en rekenen</a:t>
            </a:r>
          </a:p>
          <a:p>
            <a:pPr>
              <a:buClr>
                <a:srgbClr val="C3244D"/>
              </a:buClr>
            </a:pPr>
            <a:r>
              <a:rPr lang="nl-NL" smtClean="0">
                <a:ea typeface="ＭＳ Ｐゴシック" pitchFamily="34" charset="-128"/>
              </a:rPr>
              <a:t>Probleem oplossen</a:t>
            </a:r>
          </a:p>
          <a:p>
            <a:pPr>
              <a:buClr>
                <a:srgbClr val="C3244D"/>
              </a:buClr>
            </a:pPr>
            <a:r>
              <a:rPr lang="nl-NL" smtClean="0">
                <a:ea typeface="ＭＳ Ｐゴシック" pitchFamily="34" charset="-128"/>
              </a:rPr>
              <a:t>Methodisch handelen</a:t>
            </a:r>
          </a:p>
          <a:p>
            <a:pPr>
              <a:buClr>
                <a:srgbClr val="C3244D"/>
              </a:buClr>
            </a:pPr>
            <a:r>
              <a:rPr lang="nl-NL" smtClean="0">
                <a:ea typeface="ＭＳ Ｐゴシック" pitchFamily="34" charset="-128"/>
              </a:rPr>
              <a:t>Zelfstandig leren</a:t>
            </a:r>
          </a:p>
          <a:p>
            <a:pPr>
              <a:buClr>
                <a:srgbClr val="C3244D"/>
              </a:buClr>
            </a:pPr>
            <a:endParaRPr lang="nl-NL" smtClean="0">
              <a:ea typeface="ＭＳ Ｐゴシック" pitchFamily="34" charset="-128"/>
            </a:endParaRPr>
          </a:p>
          <a:p>
            <a:pPr>
              <a:buClr>
                <a:srgbClr val="C3244D"/>
              </a:buClr>
            </a:pPr>
            <a:endParaRPr lang="nl-NL" smtClean="0">
              <a:ea typeface="ＭＳ Ｐゴシック" pitchFamily="34" charset="-128"/>
            </a:endParaRPr>
          </a:p>
        </p:txBody>
      </p:sp>
      <p:sp>
        <p:nvSpPr>
          <p:cNvPr id="7173" name="Tekstvak 4"/>
          <p:cNvSpPr txBox="1">
            <a:spLocks noChangeArrowheads="1"/>
          </p:cNvSpPr>
          <p:nvPr/>
        </p:nvSpPr>
        <p:spPr bwMode="auto">
          <a:xfrm>
            <a:off x="10917238" y="6350000"/>
            <a:ext cx="241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520950"/>
            <a:ext cx="3744912" cy="433705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nl-NL" sz="2600" dirty="0" smtClean="0">
                <a:solidFill>
                  <a:schemeClr val="bg2"/>
                </a:solidFill>
                <a:ea typeface="ＭＳ Ｐゴシック" pitchFamily="34" charset="-128"/>
              </a:rPr>
              <a:t>De dialoog met de lerende is belangrijk, het instrument is slechts een hulpmiddel!!!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nl-NL" sz="260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pic>
        <p:nvPicPr>
          <p:cNvPr id="8196" name="Afbeelding 1" descr="DIALOGUE_by_emje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2" descr="Mirror_by_DaveAkum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kstvak 3"/>
          <p:cNvSpPr txBox="1">
            <a:spLocks noChangeArrowheads="1"/>
          </p:cNvSpPr>
          <p:nvPr/>
        </p:nvSpPr>
        <p:spPr bwMode="auto">
          <a:xfrm>
            <a:off x="263526" y="2565400"/>
            <a:ext cx="380365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nl-NL" dirty="0">
                <a:solidFill>
                  <a:schemeClr val="bg2"/>
                </a:solidFill>
              </a:rPr>
              <a:t>De basismodule is als </a:t>
            </a:r>
          </a:p>
          <a:p>
            <a:pPr>
              <a:buFont typeface="Wingdings 2" pitchFamily="18" charset="2"/>
              <a:buNone/>
            </a:pPr>
            <a:r>
              <a:rPr lang="nl-NL" dirty="0">
                <a:solidFill>
                  <a:schemeClr val="bg2"/>
                </a:solidFill>
              </a:rPr>
              <a:t>het ware een spiegel: </a:t>
            </a:r>
          </a:p>
          <a:p>
            <a:pPr>
              <a:buFont typeface="Wingdings 2" pitchFamily="18" charset="2"/>
              <a:buNone/>
            </a:pPr>
            <a:r>
              <a:rPr lang="nl-NL" dirty="0">
                <a:solidFill>
                  <a:schemeClr val="bg2"/>
                </a:solidFill>
              </a:rPr>
              <a:t>wat vindt de </a:t>
            </a:r>
            <a:r>
              <a:rPr lang="nl-NL" dirty="0" smtClean="0">
                <a:solidFill>
                  <a:schemeClr val="bg2"/>
                </a:solidFill>
              </a:rPr>
              <a:t>leerling, student van </a:t>
            </a:r>
            <a:r>
              <a:rPr lang="nl-NL" dirty="0">
                <a:solidFill>
                  <a:schemeClr val="bg2"/>
                </a:solidFill>
              </a:rPr>
              <a:t>zichzelf als het gaat </a:t>
            </a:r>
            <a:r>
              <a:rPr lang="nl-NL" dirty="0" smtClean="0">
                <a:solidFill>
                  <a:schemeClr val="bg2"/>
                </a:solidFill>
              </a:rPr>
              <a:t>om</a:t>
            </a:r>
            <a:r>
              <a:rPr lang="nl-NL" dirty="0">
                <a:solidFill>
                  <a:schemeClr val="bg2"/>
                </a:solidFill>
              </a:rPr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Positionering  Kies Actief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2492375"/>
            <a:ext cx="8075612" cy="4616450"/>
          </a:xfrm>
        </p:spPr>
        <p:txBody>
          <a:bodyPr/>
          <a:lstStyle/>
          <a:p>
            <a:pPr marL="0" indent="0">
              <a:buFont typeface="Wingdings 2" charset="0"/>
              <a:buNone/>
              <a:defRPr/>
            </a:pPr>
            <a:endParaRPr lang="nl-NL" sz="2600" dirty="0" smtClean="0">
              <a:solidFill>
                <a:schemeClr val="bg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endParaRPr lang="nl-NL" sz="2600" dirty="0">
              <a:solidFill>
                <a:schemeClr val="bg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1127" y="2924944"/>
          <a:ext cx="820934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 descr="360.png"/>
          <p:cNvPicPr>
            <a:picLocks noChangeAspect="1"/>
          </p:cNvPicPr>
          <p:nvPr/>
        </p:nvPicPr>
        <p:blipFill>
          <a:blip r:embed="rId2">
            <a:lum bright="42000"/>
          </a:blip>
          <a:srcRect/>
          <a:stretch>
            <a:fillRect/>
          </a:stretch>
        </p:blipFill>
        <p:spPr bwMode="auto">
          <a:xfrm>
            <a:off x="2084504" y="404664"/>
            <a:ext cx="6602296" cy="60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639762"/>
          </a:xfrm>
        </p:spPr>
        <p:txBody>
          <a:bodyPr/>
          <a:lstStyle/>
          <a:p>
            <a:r>
              <a:rPr lang="nl-NL" sz="4000" smtClean="0">
                <a:ea typeface="ＭＳ Ｐゴシック" pitchFamily="34" charset="-128"/>
              </a:rPr>
              <a:t>De kracht van Kies Actief</a:t>
            </a:r>
          </a:p>
        </p:txBody>
      </p:sp>
      <p:sp>
        <p:nvSpPr>
          <p:cNvPr id="11268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323850" y="2565400"/>
            <a:ext cx="7561263" cy="4070350"/>
          </a:xfrm>
        </p:spPr>
        <p:txBody>
          <a:bodyPr/>
          <a:lstStyle/>
          <a:p>
            <a:pPr>
              <a:buClr>
                <a:srgbClr val="C3244D"/>
              </a:buClr>
            </a:pPr>
            <a:r>
              <a:rPr lang="nl-NL" b="1" dirty="0" smtClean="0">
                <a:ea typeface="ＭＳ Ｐゴシック" pitchFamily="34" charset="-128"/>
              </a:rPr>
              <a:t>Ondersteunt het leren reflecteren</a:t>
            </a:r>
          </a:p>
          <a:p>
            <a:pPr>
              <a:buClr>
                <a:srgbClr val="C3244D"/>
              </a:buClr>
            </a:pPr>
            <a:r>
              <a:rPr lang="nl-NL" b="1" dirty="0" smtClean="0">
                <a:ea typeface="ＭＳ Ｐゴシック" pitchFamily="34" charset="-128"/>
              </a:rPr>
              <a:t>360°feedback mogelijk</a:t>
            </a:r>
          </a:p>
          <a:p>
            <a:pPr>
              <a:buClr>
                <a:srgbClr val="C3244D"/>
              </a:buClr>
            </a:pPr>
            <a:r>
              <a:rPr lang="nl-NL" b="1" dirty="0" smtClean="0">
                <a:ea typeface="ＭＳ Ｐゴシック" pitchFamily="34" charset="-128"/>
              </a:rPr>
              <a:t>Laagdrempelig</a:t>
            </a:r>
          </a:p>
          <a:p>
            <a:pPr>
              <a:buClr>
                <a:srgbClr val="C3244D"/>
              </a:buClr>
            </a:pPr>
            <a:r>
              <a:rPr lang="nl-NL" b="1" dirty="0" smtClean="0">
                <a:ea typeface="ＭＳ Ｐゴシック" pitchFamily="34" charset="-128"/>
              </a:rPr>
              <a:t>Gratis</a:t>
            </a:r>
          </a:p>
          <a:p>
            <a:pPr>
              <a:buClr>
                <a:srgbClr val="C3244D"/>
              </a:buClr>
            </a:pPr>
            <a:r>
              <a:rPr lang="nl-NL" b="1" dirty="0" smtClean="0">
                <a:ea typeface="ＭＳ Ｐゴシック" pitchFamily="34" charset="-128"/>
              </a:rPr>
              <a:t>Doorlopende begeleidingslijnen VO-&gt;H(B)O en MBO-&gt;H(B)O</a:t>
            </a:r>
          </a:p>
          <a:p>
            <a:pPr>
              <a:buClr>
                <a:srgbClr val="C3244D"/>
              </a:buClr>
            </a:pPr>
            <a:r>
              <a:rPr lang="nl-NL" b="1" dirty="0" smtClean="0">
                <a:ea typeface="ＭＳ Ｐゴシック" pitchFamily="34" charset="-128"/>
              </a:rPr>
              <a:t>Ondersteunt de dialoog met de lerende</a:t>
            </a:r>
          </a:p>
          <a:p>
            <a:pPr>
              <a:buClr>
                <a:srgbClr val="C3244D"/>
              </a:buClr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S ACTIEF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vondschemer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Avondschemer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017E73E531542954953A4FB8A6B59" ma:contentTypeVersion="2" ma:contentTypeDescription="Create a new document." ma:contentTypeScope="" ma:versionID="ac768574f1ce30d647e36716a24ff4c5">
  <xsd:schema xmlns:xsd="http://www.w3.org/2001/XMLSchema" xmlns:p="http://schemas.microsoft.com/office/2006/metadata/properties" xmlns:ns2="1d7ee19d-84e7-4499-95d8-ed63578af842" targetNamespace="http://schemas.microsoft.com/office/2006/metadata/properties" ma:root="true" ma:fieldsID="59acc09b2ebf8d2f59ce225f3fddde76" ns2:_="">
    <xsd:import namespace="1d7ee19d-84e7-4499-95d8-ed63578af842"/>
    <xsd:element name="properties">
      <xsd:complexType>
        <xsd:sequence>
          <xsd:element name="documentManagement">
            <xsd:complexType>
              <xsd:all>
                <xsd:element ref="ns2:Deliverabl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d7ee19d-84e7-4499-95d8-ed63578af842" elementFormDefault="qualified">
    <xsd:import namespace="http://schemas.microsoft.com/office/2006/documentManagement/types"/>
    <xsd:element name="Deliverable" ma:index="8" nillable="true" ma:displayName="Deliverable" ma:default="1.1 Inrichten projectorganisatie" ma:format="Dropdown" ma:internalName="Deliverable">
      <xsd:simpleType>
        <xsd:restriction base="dms:Choice">
          <xsd:enumeration value="1.1 Inrichten projectorganisatie"/>
          <xsd:enumeration value="1.2 Plan van aanpak"/>
          <xsd:enumeration value="1.3 Verslaglegging overleg projectgroep, stuurgroep en klankbordgroep"/>
          <xsd:enumeration value="1.4 Rapportages"/>
          <xsd:enumeration value="2.1 Visie communitypartners"/>
          <xsd:enumeration value="2.2 Contentspecificatie Kies Actief Toolkit"/>
          <xsd:enumeration value="2.3 Enquete en rapportage VO's, MBO's en HBO's"/>
          <xsd:enumeration value="2.4 Vergelijking beschikbare content"/>
          <xsd:enumeration value="2.5 Realisatie papieren versie basismodule Kies Actief"/>
          <xsd:enumeration value="2.6 Realisatie papieren versie van minimaal een keuzemodule"/>
          <xsd:enumeration value="2.7 Inrichting en realisatie digitale basismodule Kies Actief Toolkit"/>
          <xsd:enumeration value="2.8 Inrichting en realisatie digitale keuzemodules Kies Actief Toolkit"/>
          <xsd:enumeration value="3.1 Onderzoeksrapportage keuzeproces platform"/>
          <xsd:enumeration value="3.2 Handboek Beheer"/>
          <xsd:enumeration value="3.3 Geformaliseerd samenwerkingsverband Kies Actief community"/>
          <xsd:enumeration value="3.4 Businessmodel voor na de projectperiode"/>
          <xsd:enumeration value="4.1 2 voorbeelddraaiboeken voor implementatie Kies Actief Toolkit"/>
          <xsd:enumeration value="4.2 Gebruikershandleiding"/>
          <xsd:enumeration value="4.3 Didactische handleiding voor loopbaanbegeleiders VO, MBO en HO"/>
          <xsd:enumeration value="4.4 Beschrijving van een training voor begeleiders Kies Actief Toolkit"/>
          <xsd:enumeration value="5.1 Uitrolplan per instelling"/>
          <xsd:enumeration value="5.2 Implementatieplan per deelnemende instelling"/>
          <xsd:enumeration value="5.3 Evaluatie van de implementatie Kies Actief Toolkit"/>
          <xsd:enumeration value="5.4 Bijgewerkte procesdocumenten"/>
          <xsd:enumeration value="5.5 Eindrapportage / adviesrapport inbedding in staande organisatie"/>
          <xsd:enumeration value="6.1 Onderzoeksopzetten"/>
          <xsd:enumeration value="6.2 Onderzoeksinstrumentarium"/>
          <xsd:enumeration value="6.3 Onderzoeksprocedure ( instructies )"/>
          <xsd:enumeration value="6.4 Onderzoek ( uitgevoerd )"/>
          <xsd:enumeration value="6.5 Analyse onderzoeksgegevens"/>
          <xsd:enumeration value="6.6 Onderzoeksrapporten"/>
          <xsd:enumeration value="6.7 Presentaties onderzoeksresultaten"/>
          <xsd:enumeration value="7.1 Bijeenkomsten"/>
          <xsd:enumeration value="7.2 PR en communicatieplan"/>
          <xsd:enumeration value="7.3 Set voorlichtingsmaterialen"/>
          <xsd:enumeration value="7.4 Good practi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Deliverable xmlns="1d7ee19d-84e7-4499-95d8-ed63578af842">7.3 Set voorlichtingsmaterialen</Deliverable>
  </documentManagement>
</p:properties>
</file>

<file path=customXml/itemProps1.xml><?xml version="1.0" encoding="utf-8"?>
<ds:datastoreItem xmlns:ds="http://schemas.openxmlformats.org/officeDocument/2006/customXml" ds:itemID="{F021CDEF-2B62-4F39-AA88-A239617FBE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48EEC-37C3-4B6E-A060-BE3B40259BB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A73E264-465D-4778-B3AB-5DAFA01AA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ee19d-84e7-4499-95d8-ed63578af84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5E11AE29-8969-48D5-8DB6-CF3BC499EFFD}">
  <ds:schemaRefs>
    <ds:schemaRef ds:uri="http://schemas.microsoft.com/office/2006/metadata/properties"/>
    <ds:schemaRef ds:uri="1d7ee19d-84e7-4499-95d8-ed63578af8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Avondschemering.thmx</Template>
  <TotalTime>0</TotalTime>
  <Words>588</Words>
  <Application>Microsoft Office PowerPoint</Application>
  <PresentationFormat>Diavoorstelling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KIES ACTIEF</vt:lpstr>
      <vt:lpstr>Dia 1</vt:lpstr>
      <vt:lpstr>Tot slot</vt:lpstr>
      <vt:lpstr>Wat is Kies Actief?</vt:lpstr>
      <vt:lpstr>Visie</vt:lpstr>
      <vt:lpstr>Generieke hbo  competenties</vt:lpstr>
      <vt:lpstr> </vt:lpstr>
      <vt:lpstr>Dia 7</vt:lpstr>
      <vt:lpstr>Positionering  Kies Actief</vt:lpstr>
      <vt:lpstr>De kracht van Kies Actief</vt:lpstr>
      <vt:lpstr>Ondersteunende informatie</vt:lpstr>
      <vt:lpstr>Overeenkomsten succeservaringen</vt:lpstr>
      <vt:lpstr>Overeenkomsten faalervaringen</vt:lpstr>
      <vt:lpstr>Onderzoek</vt:lpstr>
      <vt:lpstr>Dia 14</vt:lpstr>
      <vt:lpstr>Dia 15</vt:lpstr>
      <vt:lpstr>Dia 16</vt:lpstr>
      <vt:lpstr> </vt:lpstr>
      <vt:lpstr>Dia 18</vt:lpstr>
      <vt:lpstr>Dia 19</vt:lpstr>
      <vt:lpstr>Dia 20</vt:lpstr>
      <vt:lpstr>Dia 21</vt:lpstr>
      <vt:lpstr>Dia 22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Kies Actief Toolkit</dc:title>
  <dc:creator>adri verhoosel</dc:creator>
  <cp:lastModifiedBy>Frits Roelofs</cp:lastModifiedBy>
  <cp:revision>201</cp:revision>
  <dcterms:created xsi:type="dcterms:W3CDTF">2010-09-13T11:06:33Z</dcterms:created>
  <dcterms:modified xsi:type="dcterms:W3CDTF">2012-03-16T13:10:21Z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0x010100BC1017E73E531542954953A4FB8A6B59</vt:lpwstr>
  </property>
  <property fmtid="{D5CDD505-2E9C-101B-9397-08002B2CF9AE}" pid="3" name="ContentType">
    <vt:lpwstr>Document</vt:lpwstr>
  </property>
</Properties>
</file>