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3978" r:id="rId2"/>
    <p:sldMasterId id="2147484128" r:id="rId3"/>
  </p:sldMasterIdLst>
  <p:sldIdLst>
    <p:sldId id="256" r:id="rId4"/>
    <p:sldId id="257" r:id="rId5"/>
    <p:sldId id="258" r:id="rId6"/>
    <p:sldId id="283" r:id="rId7"/>
    <p:sldId id="259" r:id="rId8"/>
    <p:sldId id="260" r:id="rId9"/>
    <p:sldId id="280" r:id="rId10"/>
    <p:sldId id="261" r:id="rId11"/>
    <p:sldId id="281" r:id="rId12"/>
    <p:sldId id="262" r:id="rId13"/>
    <p:sldId id="263" r:id="rId14"/>
    <p:sldId id="264" r:id="rId15"/>
    <p:sldId id="276" r:id="rId16"/>
    <p:sldId id="277" r:id="rId17"/>
    <p:sldId id="265" r:id="rId18"/>
    <p:sldId id="266" r:id="rId19"/>
    <p:sldId id="267" r:id="rId20"/>
    <p:sldId id="284" r:id="rId21"/>
    <p:sldId id="268" r:id="rId22"/>
    <p:sldId id="269" r:id="rId23"/>
    <p:sldId id="270" r:id="rId24"/>
    <p:sldId id="271" r:id="rId25"/>
    <p:sldId id="272" r:id="rId26"/>
    <p:sldId id="285" r:id="rId27"/>
    <p:sldId id="273" r:id="rId28"/>
    <p:sldId id="274" r:id="rId29"/>
    <p:sldId id="275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89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76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10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33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72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72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8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82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3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49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6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369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20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98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81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46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99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1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464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0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05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18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984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42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068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099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98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26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193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58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5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3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477372-0420-4514-AF7F-4B83182651D5}" type="datetimeFigureOut">
              <a:rPr lang="nl-NL" smtClean="0"/>
              <a:t>28-2-2017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18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2fIC1Zyb19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89548"/>
            <a:ext cx="8689976" cy="3522688"/>
          </a:xfrm>
        </p:spPr>
        <p:txBody>
          <a:bodyPr>
            <a:noAutofit/>
          </a:bodyPr>
          <a:lstStyle/>
          <a:p>
            <a:r>
              <a:rPr lang="nl-NL" sz="6000" dirty="0"/>
              <a:t>Maatwerk </a:t>
            </a:r>
            <a:r>
              <a:rPr lang="nl-NL" sz="6000" dirty="0">
                <a:latin typeface="Bodoni MT Black" panose="02070A03080606020203" pitchFamily="18" charset="0"/>
              </a:rPr>
              <a:t>en </a:t>
            </a:r>
            <a:r>
              <a:rPr lang="nl-NL" sz="6000" dirty="0">
                <a:latin typeface="Algerian" panose="04020705040A02060702" pitchFamily="82" charset="0"/>
              </a:rPr>
              <a:t>motivatie </a:t>
            </a:r>
            <a:r>
              <a:rPr lang="nl-NL" sz="6000" dirty="0">
                <a:latin typeface="Copperplate Gothic Bold" panose="020E0705020206020404" pitchFamily="34" charset="0"/>
              </a:rPr>
              <a:t>als </a:t>
            </a:r>
            <a:r>
              <a:rPr lang="nl-NL" sz="6000" dirty="0">
                <a:latin typeface="Bauhaus 93" panose="04030905020B02020C02" pitchFamily="82" charset="0"/>
              </a:rPr>
              <a:t>basis </a:t>
            </a:r>
            <a:r>
              <a:rPr lang="nl-NL" sz="6000" dirty="0">
                <a:latin typeface="Forte" panose="03060902040502070203" pitchFamily="66" charset="0"/>
              </a:rPr>
              <a:t>voor </a:t>
            </a:r>
            <a:r>
              <a:rPr lang="nl-NL" sz="6000" dirty="0">
                <a:latin typeface="Rockwell" panose="02060603020205020403" pitchFamily="18" charset="0"/>
              </a:rPr>
              <a:t>(persoonlijke) </a:t>
            </a:r>
            <a:r>
              <a:rPr lang="nl-NL" sz="6000" dirty="0">
                <a:latin typeface="Showcard Gothic" panose="04020904020102020604" pitchFamily="82" charset="0"/>
              </a:rPr>
              <a:t>ontwikkeling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4754880"/>
            <a:ext cx="8689976" cy="886265"/>
          </a:xfrm>
        </p:spPr>
        <p:txBody>
          <a:bodyPr>
            <a:normAutofit/>
          </a:bodyPr>
          <a:lstStyle/>
          <a:p>
            <a:r>
              <a:rPr lang="nl-NL" dirty="0">
                <a:latin typeface="Arial Black" panose="020B0A04020102020204" pitchFamily="34" charset="0"/>
                <a:cs typeface="Arial" panose="020B0604020202020204" pitchFamily="34" charset="0"/>
              </a:rPr>
              <a:t>Pascal Cuijpers</a:t>
            </a:r>
          </a:p>
        </p:txBody>
      </p:sp>
    </p:spTree>
    <p:extLst>
      <p:ext uri="{BB962C8B-B14F-4D97-AF65-F5344CB8AC3E}">
        <p14:creationId xmlns:p14="http://schemas.microsoft.com/office/powerpoint/2010/main" val="409502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kwaliteitenspel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1871003"/>
            <a:ext cx="6794696" cy="3920197"/>
          </a:xfrm>
        </p:spPr>
      </p:pic>
    </p:spTree>
    <p:extLst>
      <p:ext uri="{BB962C8B-B14F-4D97-AF65-F5344CB8AC3E}">
        <p14:creationId xmlns:p14="http://schemas.microsoft.com/office/powerpoint/2010/main" val="154208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kwaliteitenspel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tweetallen vertellen over keuze kaartje: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heb je deze kwaliteit ingezet om succeservaringen te realiseren?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heeft dit je opgeleverd?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Kun je meerdere kwaliteiten van jezelf benoemen?</a:t>
            </a:r>
          </a:p>
          <a:p>
            <a:pPr marL="457200" indent="-4572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6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Persoonlijk verhaal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1772529"/>
            <a:ext cx="7920111" cy="3727939"/>
          </a:xfrm>
        </p:spPr>
      </p:pic>
    </p:spTree>
    <p:extLst>
      <p:ext uri="{BB962C8B-B14F-4D97-AF65-F5344CB8AC3E}">
        <p14:creationId xmlns:p14="http://schemas.microsoft.com/office/powerpoint/2010/main" val="182002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Boek: ‘leraren hebben meer vakantie dan mensen die werken’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(uitgeverij Quirijn)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2053883"/>
            <a:ext cx="3995225" cy="4276579"/>
          </a:xfrm>
        </p:spPr>
      </p:pic>
    </p:spTree>
    <p:extLst>
      <p:ext uri="{BB962C8B-B14F-4D97-AF65-F5344CB8AC3E}">
        <p14:creationId xmlns:p14="http://schemas.microsoft.com/office/powerpoint/2010/main" val="410582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Educatieve scheurkalender: ‘200 dagen school &amp; scheuren’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(uitgeverij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quirijn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73" y="2039815"/>
            <a:ext cx="4417254" cy="3742006"/>
          </a:xfrm>
        </p:spPr>
      </p:pic>
    </p:spTree>
    <p:extLst>
      <p:ext uri="{BB962C8B-B14F-4D97-AF65-F5344CB8AC3E}">
        <p14:creationId xmlns:p14="http://schemas.microsoft.com/office/powerpoint/2010/main" val="320282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Leerlingen die (eigen) stimulans, vaardigheden en motivatie missen: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983546"/>
            <a:ext cx="10363826" cy="380765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Weinig / geen erkenning of succeservaringen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Motivatiegebrek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Slechte(re) cijfers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onderpresteren</a:t>
            </a:r>
          </a:p>
        </p:txBody>
      </p:sp>
    </p:spTree>
    <p:extLst>
      <p:ext uri="{BB962C8B-B14F-4D97-AF65-F5344CB8AC3E}">
        <p14:creationId xmlns:p14="http://schemas.microsoft.com/office/powerpoint/2010/main" val="97638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Dit kan zorgen voor: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8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Onzekerheid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Faalangst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minderwaardigheidsgevoel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Uitzichtloosheid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Depressie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Destructief handelen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Onrust en chaos </a:t>
            </a:r>
          </a:p>
        </p:txBody>
      </p:sp>
    </p:spTree>
    <p:extLst>
      <p:ext uri="{BB962C8B-B14F-4D97-AF65-F5344CB8AC3E}">
        <p14:creationId xmlns:p14="http://schemas.microsoft.com/office/powerpoint/2010/main" val="69384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Ander voorbeeld (1):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16258"/>
            <a:ext cx="10363826" cy="4074941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Lezing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lammers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(coach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hockeyteam vrouwen)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Waarom - niet intrinsiek - van een 5 naar een 6 willen?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Beter intrinsieke kwaliteit uitbouwen van een 8 naar een 9!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Inzetten op kwaliteiten, niet op kwantiteiten!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Hockeyvoorbeeld proberen in te zetten als motivatie-metafoor voor maatwerk in onderwijs </a:t>
            </a:r>
          </a:p>
        </p:txBody>
      </p:sp>
    </p:spTree>
    <p:extLst>
      <p:ext uri="{BB962C8B-B14F-4D97-AF65-F5344CB8AC3E}">
        <p14:creationId xmlns:p14="http://schemas.microsoft.com/office/powerpoint/2010/main" val="87498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Ander voorbeeld (2):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856936"/>
            <a:ext cx="10363826" cy="393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Engels rugbyteam -19 jaar: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Naast rugbytraining balletles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Out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box – denken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Naast kracht, inhoud en techniek inzetten op andere spiergroepen, verfijnde motoriek en motivatie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Bredere aanleg, uitbouw maatwerk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voorbeeld staat niet op zichzelf!</a:t>
            </a:r>
          </a:p>
        </p:txBody>
      </p:sp>
    </p:spTree>
    <p:extLst>
      <p:ext uri="{BB962C8B-B14F-4D97-AF65-F5344CB8AC3E}">
        <p14:creationId xmlns:p14="http://schemas.microsoft.com/office/powerpoint/2010/main" val="334937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Belang van loyaliteit en erkenning geven: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800666"/>
            <a:ext cx="10363826" cy="3990534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Werkt Constructief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werkt Motiverend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Minder onzeker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uitzicht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Biedt Toekomstperspectief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Men voelt zich gelukkiger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Minder spanning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Betere resultaten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Minder onrust en chaos</a:t>
            </a:r>
          </a:p>
        </p:txBody>
      </p:sp>
    </p:spTree>
    <p:extLst>
      <p:ext uri="{BB962C8B-B14F-4D97-AF65-F5344CB8AC3E}">
        <p14:creationId xmlns:p14="http://schemas.microsoft.com/office/powerpoint/2010/main" val="326123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60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984739"/>
            <a:ext cx="9847385" cy="4806462"/>
          </a:xfrm>
        </p:spPr>
      </p:pic>
    </p:spTree>
    <p:extLst>
      <p:ext uri="{BB962C8B-B14F-4D97-AF65-F5344CB8AC3E}">
        <p14:creationId xmlns:p14="http://schemas.microsoft.com/office/powerpoint/2010/main" val="72953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‘slash-maatschappij’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1913207"/>
            <a:ext cx="7962314" cy="3877994"/>
          </a:xfrm>
        </p:spPr>
      </p:pic>
    </p:spTree>
    <p:extLst>
      <p:ext uri="{BB962C8B-B14F-4D97-AF65-F5344CB8AC3E}">
        <p14:creationId xmlns:p14="http://schemas.microsoft.com/office/powerpoint/2010/main" val="337052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rollen die we in ons leven vervullen: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u="sng" dirty="0">
                <a:latin typeface="Arial Black" panose="020B0A04020102020204" pitchFamily="34" charset="0"/>
              </a:rPr>
              <a:t>Vastliggende rollen: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weinig / geen invloed)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Nederlander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Zoon 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Kleinzoon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Neef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oom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nl-NL" u="sng" dirty="0">
                <a:latin typeface="Arial Black" panose="020B0A04020102020204" pitchFamily="34" charset="0"/>
              </a:rPr>
              <a:t>vrijwillige rollen:</a:t>
            </a:r>
          </a:p>
          <a:p>
            <a:pPr marL="0" indent="0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((veel) invloed)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Schoonzoon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Vriend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Kennis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Collega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Leraar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Faalangsttrainer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Publicist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Auteur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Schilder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Sporter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Facebook-vriend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Twitter-contact</a:t>
            </a:r>
          </a:p>
          <a:p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-relatie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buurman</a:t>
            </a: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1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Omschrijf je eigen rollen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6" y="1842869"/>
            <a:ext cx="6161649" cy="3948332"/>
          </a:xfrm>
        </p:spPr>
      </p:pic>
    </p:spTree>
    <p:extLst>
      <p:ext uri="{BB962C8B-B14F-4D97-AF65-F5344CB8AC3E}">
        <p14:creationId xmlns:p14="http://schemas.microsoft.com/office/powerpoint/2010/main" val="9535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‘</a:t>
            </a:r>
            <a:r>
              <a:rPr lang="nl-NL" sz="2800" dirty="0" err="1">
                <a:latin typeface="Arial Black" panose="020B0A04020102020204" pitchFamily="34" charset="0"/>
              </a:rPr>
              <a:t>Slashen</a:t>
            </a:r>
            <a:r>
              <a:rPr lang="nl-NL" sz="2800" dirty="0">
                <a:latin typeface="Arial Black" panose="020B0A04020102020204" pitchFamily="34" charset="0"/>
              </a:rPr>
              <a:t>’ in de huidige maatschappij: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86598"/>
            <a:ext cx="10363826" cy="4004602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Vraag naar maatwerk en personalisatie in de (aankomende) 24-uurs economie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inspelen op vragen als ‘wie ben ik?’ en ‘wat ben ik?’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inspelen op behoeften consument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Veranderende rollenpatronen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keuzemogelijkheden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331742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Ontwikkeling nieuwe concepten: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6" r="26436"/>
          <a:stretch>
            <a:fillRect/>
          </a:stretch>
        </p:blipFill>
        <p:spPr>
          <a:xfrm>
            <a:off x="6555545" y="609601"/>
            <a:ext cx="4656406" cy="51816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2321170"/>
            <a:ext cx="5934949" cy="347003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Concept stores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– restaurants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Pop up – stores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Gepersonaliseerd consumeren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Spotify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netflix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3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Filmpje ‘zwarte vlek’</a:t>
            </a:r>
          </a:p>
        </p:txBody>
      </p:sp>
      <p:pic>
        <p:nvPicPr>
          <p:cNvPr id="4" name="2fIC1Zyb19E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2214694"/>
            <a:ext cx="3048000" cy="30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Eindconclusie: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814732"/>
            <a:ext cx="10363826" cy="3976467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maatwerk bieden en mogen ontvangen is een belangrijk gegeven in ieders leven, t.b.v. motivatie, ontwikkeling én vreugde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Interesse, inleving en aandacht zijn speerpunten in het verkrijgen en bieden van motivatie aan leerlingen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Kies een rol die bij je past en waar je positieve energie van krijgt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Geniet van succes(sen) (bieden)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Durf te mislukken (er kunnen mooie dingen ontstaan uit mislukkingen!)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‘go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!’</a:t>
            </a:r>
          </a:p>
        </p:txBody>
      </p:sp>
    </p:spTree>
    <p:extLst>
      <p:ext uri="{BB962C8B-B14F-4D97-AF65-F5344CB8AC3E}">
        <p14:creationId xmlns:p14="http://schemas.microsoft.com/office/powerpoint/2010/main" val="345981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Vragenrondje / debat / </a:t>
            </a:r>
            <a:r>
              <a:rPr lang="nl-NL" sz="2800" dirty="0" err="1">
                <a:latin typeface="Arial Black" panose="020B0A04020102020204" pitchFamily="34" charset="0"/>
              </a:rPr>
              <a:t>wvttk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1871003"/>
            <a:ext cx="9608233" cy="3920197"/>
          </a:xfrm>
        </p:spPr>
      </p:pic>
    </p:spTree>
    <p:extLst>
      <p:ext uri="{BB962C8B-B14F-4D97-AF65-F5344CB8AC3E}">
        <p14:creationId xmlns:p14="http://schemas.microsoft.com/office/powerpoint/2010/main" val="4016991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Dank voor de aandacht!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885071"/>
            <a:ext cx="8032651" cy="4079631"/>
          </a:xfrm>
        </p:spPr>
      </p:pic>
    </p:spTree>
    <p:extLst>
      <p:ext uri="{BB962C8B-B14F-4D97-AF65-F5344CB8AC3E}">
        <p14:creationId xmlns:p14="http://schemas.microsoft.com/office/powerpoint/2010/main" val="20050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055078"/>
            <a:ext cx="10363826" cy="4736122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latin typeface="Arial Black" panose="020B0A04020102020204" pitchFamily="34" charset="0"/>
              </a:rPr>
              <a:t>inhoud workshop: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is maatwerk?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Huidige STAAT ONDERWIJS OP GEBIED VAN MAATWERK EN MOTIVATIE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BELANG VAN MAATWERK EN MOTIVATIE algemeen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INZICHTEN IN (PERSOONLIJKE) KWALITEITEN EN ROLLEN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DEBAT / VRAGENRONDJE /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wvttk</a:t>
            </a:r>
            <a:endParaRPr lang="nl-NL" dirty="0">
              <a:latin typeface="Arial Black" panose="020B0A04020102020204" pitchFamily="34" charset="0"/>
            </a:endParaRPr>
          </a:p>
          <a:p>
            <a:endParaRPr lang="nl-N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7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407963"/>
            <a:ext cx="10364452" cy="1533379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Maatwerk: van ‘jij moet’ naar ‘ik wil’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4" y="2053883"/>
            <a:ext cx="3298976" cy="313210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Voldoen aan behoeften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Wensen / verwachtingen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Bieden Vertrouwen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Durven experimenteren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Deskundigheid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Diverse werkvormen hanteren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Talent ontwikkeling 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52389" y="2053883"/>
            <a:ext cx="3291521" cy="313210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leerling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eigen regie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Verantwoordelijkheid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Vertrouwen in organisatie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Keuzes maken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zelfstandigheid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Talenten ontwikkelen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73298" y="1552877"/>
            <a:ext cx="3304928" cy="814216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organisatie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Creëren mogelijkheden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passend lesrooster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Bieden autonomie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Bieden vertrouwen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Feedback geven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informeren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KWALITEITSKAARTEN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72530"/>
            <a:ext cx="10363826" cy="401867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ZOEK EEN KWALITEIT DIE BIJ je PAST</a:t>
            </a:r>
          </a:p>
        </p:txBody>
      </p:sp>
    </p:spTree>
    <p:extLst>
      <p:ext uri="{BB962C8B-B14F-4D97-AF65-F5344CB8AC3E}">
        <p14:creationId xmlns:p14="http://schemas.microsoft.com/office/powerpoint/2010/main" val="20463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OESO-RAPPORT: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688124"/>
            <a:ext cx="10363826" cy="4103076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Oeso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organisatie economische samenwerking en ontwikkeling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Uitkomsten laatste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oeso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-rapport: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enorm gebrek aan motivatie bij leerlingen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Chaos en onrust op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nederlandse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scholen en in de klaslokalen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Scholen scoren voldoende bij 75% betrokkenheid les (?)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Nu 70% VOLDOENDE, JAAR EERDER 86% VOLDOENDE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ONDERWIJSINSPECTIE: ‘LERAREN TONEN TE WEINIG DIDACTISCHE VAARDIGHEDEN’ (…)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‘SUBJECTIEVE WASSEN NEUS MET SNOTTERBEL AAN CONSEQUENTIES’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Advies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oeso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meer maatwerk -&gt; meer motivatie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4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Mogelijke Oplossing: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871004"/>
            <a:ext cx="10363826" cy="3920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Adaptief onderwijs, bijv. bij reken- en taalvakken door inzet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-middelen?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Voordeel: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Sneller en betere resultaten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Nadelen: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Onpersoonlijk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Afstand leraar -&gt; leerling groeit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Gemis wisselende werkvormen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Daadwerkelijke probleem: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7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 vroege selectie leerlingen (groep 8 PO)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Handhaving selectie Vo (voorkom ‘afstromen’ en/of doubleren)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Leerlingen worden nu afgerekend op laagste niveau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(eind)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Toetscultuur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po en vo: onderwijs is geen wedstrijd!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stimuleren we hiermee: demotivatie, faalangst, stress, minderwaardigheidsgevoel, verkrijgen weinig erkenning en succeservaringen, uitval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9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opiniestuk </a:t>
            </a:r>
            <a:r>
              <a:rPr lang="nl-NL" sz="2800" dirty="0" err="1">
                <a:latin typeface="Arial Black" panose="020B0A04020102020204" pitchFamily="34" charset="0"/>
              </a:rPr>
              <a:t>Nrc</a:t>
            </a:r>
            <a:r>
              <a:rPr lang="nl-NL" sz="2800" dirty="0">
                <a:latin typeface="Arial Black" panose="020B0A04020102020204" pitchFamily="34" charset="0"/>
              </a:rPr>
              <a:t> handelsblad: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72529"/>
            <a:ext cx="10363826" cy="401867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Leerlinge 6 vwo beschrijft huidige onderwijs: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Vast aan niveau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 hoge studiedruk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Weinig overeenstemming vakken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Voorstel Minder lesuren (vergelijking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Gemis burgerschapsvorming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7703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547</TotalTime>
  <Words>770</Words>
  <Application>Microsoft Office PowerPoint</Application>
  <PresentationFormat>Breedbeeld</PresentationFormat>
  <Paragraphs>168</Paragraphs>
  <Slides>28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28</vt:i4>
      </vt:variant>
    </vt:vector>
  </HeadingPairs>
  <TitlesOfParts>
    <vt:vector size="44" baseType="lpstr">
      <vt:lpstr>Algerian</vt:lpstr>
      <vt:lpstr>Arial</vt:lpstr>
      <vt:lpstr>Arial Black</vt:lpstr>
      <vt:lpstr>Bauhaus 93</vt:lpstr>
      <vt:lpstr>Bodoni MT Black</vt:lpstr>
      <vt:lpstr>Calibri</vt:lpstr>
      <vt:lpstr>Calibri Light</vt:lpstr>
      <vt:lpstr>Copperplate Gothic Bold</vt:lpstr>
      <vt:lpstr>Forte</vt:lpstr>
      <vt:lpstr>Rockwell</vt:lpstr>
      <vt:lpstr>Showcard Gothic</vt:lpstr>
      <vt:lpstr>Tw Cen MT</vt:lpstr>
      <vt:lpstr>Wingdings 2</vt:lpstr>
      <vt:lpstr>HDOfficeLightV0</vt:lpstr>
      <vt:lpstr>1_HDOfficeLightV0</vt:lpstr>
      <vt:lpstr>Druppel</vt:lpstr>
      <vt:lpstr>Maatwerk en motivatie als basis voor (persoonlijke) ontwikkeling</vt:lpstr>
      <vt:lpstr>PowerPoint-presentatie</vt:lpstr>
      <vt:lpstr>PowerPoint-presentatie</vt:lpstr>
      <vt:lpstr>Maatwerk: van ‘jij moet’ naar ‘ik wil’</vt:lpstr>
      <vt:lpstr>KWALITEITSKAARTEN</vt:lpstr>
      <vt:lpstr>OESO-RAPPORT:</vt:lpstr>
      <vt:lpstr>Mogelijke Oplossing:</vt:lpstr>
      <vt:lpstr>Daadwerkelijke probleem:</vt:lpstr>
      <vt:lpstr>opiniestuk Nrc handelsblad:</vt:lpstr>
      <vt:lpstr>kwaliteitenspel</vt:lpstr>
      <vt:lpstr>kwaliteitenspel</vt:lpstr>
      <vt:lpstr>Persoonlijk verhaal</vt:lpstr>
      <vt:lpstr>Boek: ‘leraren hebben meer vakantie dan mensen die werken’ (uitgeverij Quirijn)</vt:lpstr>
      <vt:lpstr>Educatieve scheurkalender: ‘200 dagen school &amp; scheuren’ (uitgeverij quirijn)</vt:lpstr>
      <vt:lpstr>Leerlingen die (eigen) stimulans, vaardigheden en motivatie missen:</vt:lpstr>
      <vt:lpstr>Dit kan zorgen voor:</vt:lpstr>
      <vt:lpstr>Ander voorbeeld (1):</vt:lpstr>
      <vt:lpstr>Ander voorbeeld (2):</vt:lpstr>
      <vt:lpstr>Belang van loyaliteit en erkenning geven:</vt:lpstr>
      <vt:lpstr>‘slash-maatschappij’</vt:lpstr>
      <vt:lpstr>rollen die we in ons leven vervullen:</vt:lpstr>
      <vt:lpstr>Omschrijf je eigen rollen</vt:lpstr>
      <vt:lpstr>‘Slashen’ in de huidige maatschappij:</vt:lpstr>
      <vt:lpstr>Ontwikkeling nieuwe concepten:</vt:lpstr>
      <vt:lpstr>Filmpje ‘zwarte vlek’</vt:lpstr>
      <vt:lpstr>Eindconclusie:</vt:lpstr>
      <vt:lpstr>Vragenrondje / debat / wvttk</vt:lpstr>
      <vt:lpstr>Dank voor de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dc:creator>Cuijpers</dc:creator>
  <cp:lastModifiedBy>Cuijpers</cp:lastModifiedBy>
  <cp:revision>77</cp:revision>
  <dcterms:created xsi:type="dcterms:W3CDTF">2017-01-02T12:19:39Z</dcterms:created>
  <dcterms:modified xsi:type="dcterms:W3CDTF">2017-02-28T14:55:55Z</dcterms:modified>
</cp:coreProperties>
</file>