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71" r:id="rId3"/>
    <p:sldId id="257" r:id="rId4"/>
    <p:sldId id="272" r:id="rId5"/>
    <p:sldId id="258" r:id="rId6"/>
    <p:sldId id="259" r:id="rId7"/>
    <p:sldId id="267" r:id="rId8"/>
    <p:sldId id="266" r:id="rId9"/>
    <p:sldId id="260" r:id="rId10"/>
    <p:sldId id="261" r:id="rId11"/>
    <p:sldId id="269" r:id="rId12"/>
    <p:sldId id="262" r:id="rId13"/>
    <p:sldId id="263" r:id="rId14"/>
    <p:sldId id="265" r:id="rId15"/>
    <p:sldId id="268" r:id="rId16"/>
    <p:sldId id="264" r:id="rId17"/>
    <p:sldId id="270" r:id="rId18"/>
    <p:sldId id="273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50BA-29C5-40EF-9A35-0BAA0B2EDDBC}" type="datetimeFigureOut">
              <a:rPr lang="nl-NL" smtClean="0"/>
              <a:t>13-3-2017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B95E8-3E14-4746-8282-B83B526244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76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nl/url?sa=i&amp;rct=j&amp;q=&amp;esrc=s&amp;source=images&amp;cd=&amp;cad=rja&amp;uact=8&amp;ved=0ahUKEwjK_7no-KPSAhWIOBoKHY7ADbAQjRwIBw&amp;url=https://www.slachtofferhulp.nl/Corporate/Calamiteiten/Vliegramp-Oekraine/Rouw-verlies/Omgaan-met-verlies/&amp;bvm=bv.147448319,d.d2s&amp;psig=AFQjCNEPzKDbG_IKVqAfh9BN0MrgevRlsw&amp;ust=1487861096980958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lachtofferhulp.nl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3" y="766619"/>
            <a:ext cx="8915399" cy="1071418"/>
          </a:xfrm>
        </p:spPr>
        <p:txBody>
          <a:bodyPr/>
          <a:lstStyle/>
          <a:p>
            <a:pPr algn="ctr"/>
            <a:r>
              <a:rPr lang="nl-NL" b="1" dirty="0" smtClean="0"/>
              <a:t>Rouw binnen de school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89213" y="1838038"/>
            <a:ext cx="8915399" cy="628072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/>
              <a:t>Welke taak ligt bij jou?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2" y="246611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Verliescirkel gestolde rouw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89" y="1476862"/>
            <a:ext cx="6383555" cy="4787666"/>
          </a:xfrm>
        </p:spPr>
      </p:pic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3856989" y="6177319"/>
            <a:ext cx="8090968" cy="352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i="1" dirty="0" smtClean="0"/>
              <a:t>Bron: Riet Fiddelaers - Jaspers</a:t>
            </a:r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30382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Duaal procesmodel</a:t>
            </a:r>
            <a:endParaRPr lang="nl-NL" b="1" dirty="0"/>
          </a:p>
        </p:txBody>
      </p:sp>
      <p:pic>
        <p:nvPicPr>
          <p:cNvPr id="1026" name="Picture 2" descr="Afbeeldingsresultaat voor verlies herstel rouw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919" y="1354900"/>
            <a:ext cx="6777129" cy="50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55919" y="6437744"/>
            <a:ext cx="7848692" cy="420255"/>
          </a:xfrm>
        </p:spPr>
        <p:txBody>
          <a:bodyPr/>
          <a:lstStyle/>
          <a:p>
            <a:pPr marL="0" indent="0">
              <a:buNone/>
            </a:pPr>
            <a:r>
              <a:rPr lang="nl-NL" i="1" dirty="0" smtClean="0"/>
              <a:t>Bron: </a:t>
            </a:r>
            <a:r>
              <a:rPr lang="nl-NL" i="1" dirty="0" smtClean="0">
                <a:hlinkClick r:id="rId4"/>
              </a:rPr>
              <a:t>www.slachtofferhulp.nl</a:t>
            </a:r>
            <a:r>
              <a:rPr lang="nl-NL" i="1" dirty="0" smtClean="0"/>
              <a:t>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59529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Rouw bij jongeren</a:t>
            </a:r>
            <a:endParaRPr 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89212" y="1745673"/>
            <a:ext cx="8915400" cy="4165549"/>
          </a:xfrm>
        </p:spPr>
        <p:txBody>
          <a:bodyPr>
            <a:normAutofit/>
          </a:bodyPr>
          <a:lstStyle/>
          <a:p>
            <a:r>
              <a:rPr lang="nl-NL" sz="3200" dirty="0" smtClean="0"/>
              <a:t> Normaal gedrag, maar dan een schepje 	erbovenop</a:t>
            </a:r>
          </a:p>
          <a:p>
            <a:r>
              <a:rPr lang="nl-NL" sz="3200" dirty="0" smtClean="0"/>
              <a:t> Zielig? Nee, bedankt!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Ook vroeg verlies kan zich in de puberteit   	openbaren</a:t>
            </a:r>
          </a:p>
        </p:txBody>
      </p:sp>
    </p:spTree>
    <p:extLst>
      <p:ext uri="{BB962C8B-B14F-4D97-AF65-F5344CB8AC3E}">
        <p14:creationId xmlns:p14="http://schemas.microsoft.com/office/powerpoint/2010/main" val="2058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Oefening: Wat zou jij doen?	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Bedenk in een groepje 3 dingen die een 	gesprek met Pam tot een 	betekenisvolle dialoog kunnen maken.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376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Wat ook kan helpen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sz="3200" dirty="0" smtClean="0"/>
              <a:t> Luister!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Gebruik de stilte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Wees nieuwsgierig (NIVEA)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Geef informatie 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Wees meerzijdig partijdig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Werk met creatieve vormen die passend zijn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1544926"/>
            <a:ext cx="30861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Een leerling wil geen hulp. Wat nu?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Bedenk wat jij zou doen als je merkt dat 	een leerling in rouw geen hulp wil.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Bespreek je ideeën met de persoon naast 	je.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5744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Een leerling wil geen hulp. Wat nu?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85673"/>
          </a:xfrm>
        </p:spPr>
        <p:txBody>
          <a:bodyPr>
            <a:normAutofit/>
          </a:bodyPr>
          <a:lstStyle/>
          <a:p>
            <a:r>
              <a:rPr lang="nl-NL" sz="3200" dirty="0"/>
              <a:t> </a:t>
            </a:r>
            <a:r>
              <a:rPr lang="nl-NL" sz="3200" dirty="0" smtClean="0"/>
              <a:t>wat is weerstand? </a:t>
            </a:r>
          </a:p>
          <a:p>
            <a:r>
              <a:rPr lang="nl-NL" sz="3200" dirty="0" smtClean="0"/>
              <a:t> moratorium</a:t>
            </a:r>
          </a:p>
          <a:p>
            <a:r>
              <a:rPr lang="nl-NL" sz="3200" dirty="0" smtClean="0"/>
              <a:t> betrouwbaar beschikbaar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zorg wel duidelijk maken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zoek hulpbronnen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eventueel doorverwijzen (wel in contact!)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Werk niet te hard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36" y="1905000"/>
            <a:ext cx="3117776" cy="237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Tot slot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Rouwbegeleiding </a:t>
            </a:r>
            <a:r>
              <a:rPr lang="nl-NL" sz="3200" dirty="0"/>
              <a:t>is maatwerk!</a:t>
            </a:r>
          </a:p>
          <a:p>
            <a:r>
              <a:rPr lang="nl-NL" sz="3200" dirty="0" smtClean="0"/>
              <a:t> Bepaal voor jezelf of jij de begeleiding op 	je wilt en kunt nemen</a:t>
            </a:r>
          </a:p>
          <a:p>
            <a:r>
              <a:rPr lang="nl-NL" sz="3200" dirty="0" smtClean="0"/>
              <a:t> Vragen?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00" y="3813989"/>
            <a:ext cx="4480936" cy="27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Met mijn ziel onder de arm – </a:t>
            </a:r>
            <a:r>
              <a:rPr lang="nl-NL" sz="2800" dirty="0" smtClean="0"/>
              <a:t>Riet Fiddelaers-Jaspers</a:t>
            </a:r>
          </a:p>
          <a:p>
            <a:r>
              <a:rPr lang="nl-NL" sz="2800" dirty="0"/>
              <a:t> </a:t>
            </a:r>
            <a:r>
              <a:rPr lang="nl-NL" sz="3200" dirty="0" smtClean="0"/>
              <a:t>Mijn troostende ik </a:t>
            </a:r>
            <a:r>
              <a:rPr lang="nl-NL" sz="2800" dirty="0" smtClean="0"/>
              <a:t>– Riet Fiddelaers-Jaspers</a:t>
            </a:r>
          </a:p>
          <a:p>
            <a:r>
              <a:rPr lang="nl-NL" sz="2800" dirty="0"/>
              <a:t> </a:t>
            </a:r>
            <a:r>
              <a:rPr lang="nl-NL" sz="3200" dirty="0" smtClean="0"/>
              <a:t>Bevrijding van trauma, angst en onmacht </a:t>
            </a:r>
            <a:r>
              <a:rPr lang="nl-NL" sz="2800" dirty="0" smtClean="0"/>
              <a:t>– Franz </a:t>
            </a:r>
            <a:r>
              <a:rPr lang="nl-NL" sz="2800" dirty="0" err="1" smtClean="0"/>
              <a:t>Ruppert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0053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voorstellen…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Judith Kimenai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Docente biologie en Nederlands 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Intern begeleider</a:t>
            </a:r>
          </a:p>
          <a:p>
            <a:r>
              <a:rPr lang="nl-NL" sz="3200" dirty="0" smtClean="0"/>
              <a:t> </a:t>
            </a:r>
            <a:r>
              <a:rPr lang="nl-NL" sz="3200" dirty="0" err="1" smtClean="0"/>
              <a:t>Varendonck</a:t>
            </a:r>
            <a:r>
              <a:rPr lang="nl-NL" sz="3200" dirty="0" smtClean="0"/>
              <a:t> College Asten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Eigen praktijk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Eindwerkstuk over rouw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151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Inhoud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smtClean="0"/>
              <a:t> Fragment </a:t>
            </a:r>
            <a:r>
              <a:rPr lang="nl-NL" sz="3200" i="1" dirty="0" smtClean="0"/>
              <a:t>Ik ben vmbo</a:t>
            </a:r>
          </a:p>
          <a:p>
            <a:r>
              <a:rPr lang="nl-NL" sz="3200" i="1" dirty="0"/>
              <a:t> </a:t>
            </a:r>
            <a:r>
              <a:rPr lang="nl-NL" sz="3200" dirty="0" smtClean="0"/>
              <a:t>Opsplitsing van de </a:t>
            </a:r>
            <a:r>
              <a:rPr lang="nl-NL" sz="3200" dirty="0" err="1" smtClean="0"/>
              <a:t>psyche</a:t>
            </a:r>
            <a:endParaRPr lang="nl-NL" sz="3200" dirty="0" smtClean="0"/>
          </a:p>
          <a:p>
            <a:r>
              <a:rPr lang="nl-NL" sz="3200" dirty="0"/>
              <a:t> </a:t>
            </a:r>
            <a:r>
              <a:rPr lang="nl-NL" sz="3200" dirty="0" smtClean="0"/>
              <a:t>Verliescirkel </a:t>
            </a:r>
          </a:p>
          <a:p>
            <a:r>
              <a:rPr lang="nl-NL" sz="3200" dirty="0" smtClean="0"/>
              <a:t> Rouw bij jongeren</a:t>
            </a:r>
          </a:p>
          <a:p>
            <a:r>
              <a:rPr lang="nl-NL" sz="3200" i="1" dirty="0" smtClean="0"/>
              <a:t> </a:t>
            </a:r>
            <a:r>
              <a:rPr lang="nl-NL" sz="3200" dirty="0" smtClean="0"/>
              <a:t>Oefening: wat zou jij doen?</a:t>
            </a:r>
          </a:p>
          <a:p>
            <a:r>
              <a:rPr lang="nl-NL" sz="3200" i="1" dirty="0"/>
              <a:t> </a:t>
            </a:r>
            <a:r>
              <a:rPr lang="nl-NL" sz="3200" dirty="0" smtClean="0"/>
              <a:t>Een leerling wil geen hulp. Wat nu?</a:t>
            </a:r>
            <a:endParaRPr lang="nl-NL" sz="3200" i="1" dirty="0"/>
          </a:p>
        </p:txBody>
      </p:sp>
    </p:spTree>
    <p:extLst>
      <p:ext uri="{BB962C8B-B14F-4D97-AF65-F5344CB8AC3E}">
        <p14:creationId xmlns:p14="http://schemas.microsoft.com/office/powerpoint/2010/main" val="24978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voorstellen…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Wie ben jij?</a:t>
            </a:r>
          </a:p>
          <a:p>
            <a:pPr lvl="1"/>
            <a:r>
              <a:rPr lang="nl-NL" sz="3000" dirty="0" smtClean="0"/>
              <a:t> Naam</a:t>
            </a:r>
            <a:endParaRPr lang="nl-NL" sz="2800" dirty="0" smtClean="0"/>
          </a:p>
          <a:p>
            <a:pPr lvl="1"/>
            <a:r>
              <a:rPr lang="nl-NL" sz="2800" dirty="0"/>
              <a:t> </a:t>
            </a:r>
            <a:r>
              <a:rPr lang="nl-NL" sz="2800" dirty="0" smtClean="0"/>
              <a:t>Taak op school </a:t>
            </a:r>
          </a:p>
          <a:p>
            <a:pPr lvl="1"/>
            <a:r>
              <a:rPr lang="nl-NL" sz="2800" dirty="0"/>
              <a:t> </a:t>
            </a:r>
            <a:r>
              <a:rPr lang="nl-NL" sz="2800" dirty="0" smtClean="0"/>
              <a:t>Hoe komt het dat je gekozen hebt voor deze </a:t>
            </a:r>
          </a:p>
          <a:p>
            <a:pPr marL="457200" lvl="1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workshop?</a:t>
            </a:r>
            <a:endParaRPr lang="nl-NL" sz="3000" dirty="0" smtClean="0"/>
          </a:p>
        </p:txBody>
      </p:sp>
    </p:spTree>
    <p:extLst>
      <p:ext uri="{BB962C8B-B14F-4D97-AF65-F5344CB8AC3E}">
        <p14:creationId xmlns:p14="http://schemas.microsoft.com/office/powerpoint/2010/main" val="112376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b="1" dirty="0" smtClean="0"/>
              <a:t>Ik ben vmbo (2012)</a:t>
            </a:r>
            <a:br>
              <a:rPr lang="nl-NL" sz="4000" b="1" dirty="0" smtClean="0"/>
            </a:br>
            <a:r>
              <a:rPr lang="nl-NL" sz="4000" b="1" dirty="0" smtClean="0"/>
              <a:t>Aflevering over Pam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Bekijk het fragment. Wat valt je 	gedragsmatig op aan Pam?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Bekijk het tweede fragment. Wat valt nu 	op?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317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900824" cy="976312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/>
              <a:t>Opsplitsing van de </a:t>
            </a:r>
            <a:r>
              <a:rPr lang="nl-NL" sz="3600" b="1" dirty="0" err="1" smtClean="0"/>
              <a:t>psyche</a:t>
            </a:r>
            <a:r>
              <a:rPr lang="nl-NL" sz="3600" b="1" dirty="0" smtClean="0"/>
              <a:t> na trauma</a:t>
            </a:r>
            <a:endParaRPr lang="nl-NL" sz="36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24" y="1647796"/>
            <a:ext cx="5181600" cy="4485148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9630424" y="5698835"/>
            <a:ext cx="2155175" cy="434109"/>
          </a:xfrm>
        </p:spPr>
        <p:txBody>
          <a:bodyPr/>
          <a:lstStyle/>
          <a:p>
            <a:r>
              <a:rPr lang="nl-NL" i="1" dirty="0" smtClean="0"/>
              <a:t>Bron: Franz </a:t>
            </a:r>
            <a:r>
              <a:rPr lang="nl-NL" i="1" dirty="0" err="1" smtClean="0"/>
              <a:t>Ruppert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6970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Opdracht	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Hoe ziet jouw overlevingsdeel eruit?</a:t>
            </a:r>
          </a:p>
          <a:p>
            <a:r>
              <a:rPr lang="nl-NL" sz="3200" dirty="0" smtClean="0"/>
              <a:t> Bespreek jouw gedachten met de    	persoon naast je.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45304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4954875" y="2133600"/>
            <a:ext cx="4184073" cy="35929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 smtClean="0"/>
              <a:t>Versimpelde verliescirkel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92925" y="2004291"/>
            <a:ext cx="8915400" cy="4257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	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			</a:t>
            </a:r>
          </a:p>
          <a:p>
            <a:pPr marL="0" indent="0">
              <a:buNone/>
            </a:pPr>
            <a:r>
              <a:rPr lang="nl-NL" dirty="0" smtClean="0"/>
              <a:t>      Afscheid nemen  									  Welkom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</a:t>
            </a:r>
          </a:p>
          <a:p>
            <a:pPr marL="0" indent="0">
              <a:buNone/>
            </a:pPr>
            <a:r>
              <a:rPr lang="nl-NL" dirty="0" smtClean="0"/>
              <a:t>								Contact maken	</a:t>
            </a:r>
          </a:p>
        </p:txBody>
      </p:sp>
    </p:spTree>
    <p:extLst>
      <p:ext uri="{BB962C8B-B14F-4D97-AF65-F5344CB8AC3E}">
        <p14:creationId xmlns:p14="http://schemas.microsoft.com/office/powerpoint/2010/main" val="41206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Verliescirkel gezonde rouw</a:t>
            </a:r>
            <a:endParaRPr lang="nl-NL" b="1" dirty="0"/>
          </a:p>
        </p:txBody>
      </p:sp>
      <p:pic>
        <p:nvPicPr>
          <p:cNvPr id="12" name="Tijdelijke aanduiding voor inhoud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82" y="1356575"/>
            <a:ext cx="7108969" cy="4755288"/>
          </a:xfrm>
        </p:spPr>
      </p:pic>
      <p:sp>
        <p:nvSpPr>
          <p:cNvPr id="16" name="Tijdelijke aanduiding voor inhoud 15"/>
          <p:cNvSpPr>
            <a:spLocks noGrp="1"/>
          </p:cNvSpPr>
          <p:nvPr>
            <p:ph sz="half" idx="2"/>
          </p:nvPr>
        </p:nvSpPr>
        <p:spPr>
          <a:xfrm>
            <a:off x="3494282" y="6111863"/>
            <a:ext cx="4254066" cy="335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i="1" dirty="0" smtClean="0"/>
              <a:t>Bron: Riet Fiddelaers - Jaspers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5038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</TotalTime>
  <Words>320</Words>
  <Application>Microsoft Office PowerPoint</Application>
  <PresentationFormat>Breedbeeld</PresentationFormat>
  <Paragraphs>80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Sliert</vt:lpstr>
      <vt:lpstr>Rouw binnen de school</vt:lpstr>
      <vt:lpstr>Even voorstellen…  </vt:lpstr>
      <vt:lpstr>Inhoud</vt:lpstr>
      <vt:lpstr>Even voorstellen…  </vt:lpstr>
      <vt:lpstr>Ik ben vmbo (2012) Aflevering over Pam </vt:lpstr>
      <vt:lpstr>Opsplitsing van de psyche na trauma</vt:lpstr>
      <vt:lpstr>Opdracht </vt:lpstr>
      <vt:lpstr>Versimpelde verliescirkel</vt:lpstr>
      <vt:lpstr>Verliescirkel gezonde rouw</vt:lpstr>
      <vt:lpstr>Verliescirkel gestolde rouw</vt:lpstr>
      <vt:lpstr>Duaal procesmodel</vt:lpstr>
      <vt:lpstr>Rouw bij jongeren</vt:lpstr>
      <vt:lpstr>Oefening: Wat zou jij doen? </vt:lpstr>
      <vt:lpstr>Wat ook kan helpen</vt:lpstr>
      <vt:lpstr>Een leerling wil geen hulp. Wat nu?</vt:lpstr>
      <vt:lpstr>Een leerling wil geen hulp. Wat nu?</vt:lpstr>
      <vt:lpstr>Tot slot</vt:lpstr>
      <vt:lpstr>Literatuur</vt:lpstr>
    </vt:vector>
  </TitlesOfParts>
  <Company>Varendonck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Rouw binnen de school</dc:title>
  <dc:creator>Judith Kimenai</dc:creator>
  <cp:lastModifiedBy>Judith Kimenai</cp:lastModifiedBy>
  <cp:revision>20</cp:revision>
  <cp:lastPrinted>2017-03-10T13:35:16Z</cp:lastPrinted>
  <dcterms:created xsi:type="dcterms:W3CDTF">2017-02-19T11:07:03Z</dcterms:created>
  <dcterms:modified xsi:type="dcterms:W3CDTF">2017-03-13T14:26:29Z</dcterms:modified>
</cp:coreProperties>
</file>