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305" r:id="rId4"/>
    <p:sldId id="262" r:id="rId5"/>
    <p:sldId id="316" r:id="rId6"/>
    <p:sldId id="321" r:id="rId7"/>
    <p:sldId id="322" r:id="rId8"/>
    <p:sldId id="323" r:id="rId9"/>
    <p:sldId id="306" r:id="rId10"/>
    <p:sldId id="308" r:id="rId11"/>
    <p:sldId id="307" r:id="rId12"/>
    <p:sldId id="319" r:id="rId13"/>
    <p:sldId id="317" r:id="rId14"/>
    <p:sldId id="292" r:id="rId15"/>
    <p:sldId id="318" r:id="rId16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1CFF4-5069-4A21-823D-DB2B3A36D78E}" type="datetimeFigureOut">
              <a:rPr lang="nl-NL" smtClean="0"/>
              <a:pPr/>
              <a:t>13-12-2017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9F268-C808-4A01-9B1B-AFE415BBE02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54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3BD17-D3CA-42B3-A125-BA96200C61D5}" type="datetimeFigureOut">
              <a:rPr lang="nl-NL" smtClean="0"/>
              <a:pPr/>
              <a:t>13-12-2017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2086B-7F18-4B4A-BB0D-E1091B36F59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37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256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AE6505-1D42-4BD3-85BA-B9C6CD73F5B1}" type="slidenum">
              <a:rPr lang="nl-NL" altLang="nl-NL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nl-NL" altLang="nl-NL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89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0EEF7-CE84-442C-B75B-5EE481B9193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63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CE9C8-FC9D-43B1-A598-05E5E046EF4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1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692150"/>
            <a:ext cx="2286000" cy="5289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0" y="692150"/>
            <a:ext cx="6705600" cy="5289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95E1C-4B32-4F0D-BD7F-DBF9211358BF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4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el, tekst en media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92150"/>
            <a:ext cx="91440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79388" y="1700213"/>
            <a:ext cx="4316412" cy="42814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media 3"/>
          <p:cNvSpPr>
            <a:spLocks noGrp="1"/>
          </p:cNvSpPr>
          <p:nvPr>
            <p:ph type="media" sz="half" idx="2"/>
          </p:nvPr>
        </p:nvSpPr>
        <p:spPr>
          <a:xfrm>
            <a:off x="4648200" y="1700213"/>
            <a:ext cx="4316413" cy="4281487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ECA26-88F7-49F3-9D8F-BF8C1F727346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D55364-0C63-47CA-B3A1-F8D230D3621B}" type="datetimeFigureOut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13-12-2017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1ECA1D-0664-49BD-AA7B-B05B1FB2718F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93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16449-C041-478E-A318-DAC07C085D84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7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7718F-DAA6-4CC7-B15F-343FAB1BDE0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3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79388" y="1700213"/>
            <a:ext cx="4316412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316413" cy="4281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A5345-B428-42B8-AD8E-FB3440D2A94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40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4C972-3262-4DF5-811D-2EEC79BE5BE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6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79435-F5CA-43BF-A026-DEE6767A3246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17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09669-2378-4330-8AD5-AC59A2F06F3F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8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C887-4CCF-4FDA-8212-FF518F36394E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70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D2343-E4F0-4C50-930C-2C8E2540112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49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grayscl/>
            <a:biLevel thresh="5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2555875" cy="8366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nl-NL" altLang="nl-NL">
              <a:solidFill>
                <a:srgbClr val="000000"/>
              </a:solidFill>
            </a:endParaRPr>
          </a:p>
        </p:txBody>
      </p:sp>
      <p:pic>
        <p:nvPicPr>
          <p:cNvPr id="1027" name="Afbeelding_x005f_x005f_x005f_x0020_1" descr="001a01c90adc$f5daf460$0100000a@UW7145FB1184BD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0"/>
            <a:ext cx="226853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9215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700213"/>
            <a:ext cx="8785225" cy="428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07BA5B-9D29-4362-B73D-44E2D6793676}" type="slidenum">
              <a:rPr 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17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"/>
                        <p:tgtEl>
                          <p:spTgt spid="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Diavlo Black" pitchFamily="50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Diavlo Black" pitchFamily="50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Diavlo Black" pitchFamily="50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Diavlo Black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Diavlo Black" pitchFamily="5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Diavlo Black" pitchFamily="5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Diavlo Black" pitchFamily="5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Diavlo Black" pitchFamily="5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8%20Intelligences%20-%20Theory%20of%20Multiple%20Intelligences%20Explained%20-%20Dr.%20Howard%20Gardner.mp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altLang="nl-NL" sz="4000" b="1" dirty="0" smtClean="0">
                <a:latin typeface="Calibri" panose="020F0502020204030204" pitchFamily="34" charset="0"/>
              </a:rPr>
              <a:t>5 rollen van de docent : verdieping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Kijk eens in de spiegel</a:t>
            </a:r>
          </a:p>
          <a:p>
            <a:endParaRPr lang="nl-NL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van Andel</a:t>
            </a:r>
          </a:p>
          <a:p>
            <a:endParaRPr lang="nl-NL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52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Feitelijk waarnemen</a:t>
            </a:r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Tatort</a:t>
            </a:r>
            <a:endParaRPr lang="nl-NL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Topologische vragen</a:t>
            </a:r>
          </a:p>
          <a:p>
            <a:endParaRPr lang="nl-NL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 oordelen</a:t>
            </a:r>
          </a:p>
          <a:p>
            <a:endParaRPr lang="nl-NL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Vragen stellen in dienst van de ander </a:t>
            </a:r>
            <a:endParaRPr lang="nl-NL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45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975" y="-171450"/>
            <a:ext cx="9577388" cy="1223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nl-NL" altLang="nl-NL" smtClean="0"/>
              <a:t>Gesprekscontinu</a:t>
            </a:r>
            <a:r>
              <a:rPr lang="en-US" altLang="nl-NL" smtClean="0">
                <a:cs typeface="Arial" panose="020B0604020202020204" pitchFamily="34" charset="0"/>
              </a:rPr>
              <a:t>üm</a:t>
            </a:r>
          </a:p>
        </p:txBody>
      </p:sp>
      <p:pic>
        <p:nvPicPr>
          <p:cNvPr id="24579" name="Picture 5" descr="Gesprekscontinuü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903288"/>
            <a:ext cx="9505950" cy="605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Snappen van collega’s en leerlingen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en-US" dirty="0" smtClean="0">
                <a:hlinkClick r:id="rId2" action="ppaction://hlinkfile"/>
              </a:rPr>
              <a:t>8 Intelligences - Theory of Multiple Intelligences Explained - Dr. Howard Gardner.mp4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266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Meervoudige intelligentie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z="3200" b="1" dirty="0" smtClean="0">
                <a:solidFill>
                  <a:srgbClr val="FF0000"/>
                </a:solidFill>
              </a:rPr>
              <a:t>Gardner</a:t>
            </a:r>
          </a:p>
          <a:p>
            <a:r>
              <a:rPr lang="nl-NL" sz="3200" b="1" dirty="0" smtClean="0">
                <a:solidFill>
                  <a:srgbClr val="FF0000"/>
                </a:solidFill>
              </a:rPr>
              <a:t>Welke voorkeur strategie hanteer jezelf als docent ?</a:t>
            </a:r>
          </a:p>
          <a:p>
            <a:r>
              <a:rPr lang="nl-NL" sz="3200" b="1" dirty="0" smtClean="0">
                <a:solidFill>
                  <a:srgbClr val="FF0000"/>
                </a:solidFill>
              </a:rPr>
              <a:t>Wat betekent dit voor leerlingen ?</a:t>
            </a:r>
          </a:p>
          <a:p>
            <a:r>
              <a:rPr lang="nl-NL" sz="3200" b="1" dirty="0" smtClean="0">
                <a:solidFill>
                  <a:srgbClr val="FF0000"/>
                </a:solidFill>
              </a:rPr>
              <a:t>Reflectie in 2 of drietal</a:t>
            </a:r>
          </a:p>
          <a:p>
            <a:r>
              <a:rPr lang="nl-NL" sz="3200" b="1" dirty="0" smtClean="0">
                <a:solidFill>
                  <a:srgbClr val="FF0000"/>
                </a:solidFill>
              </a:rPr>
              <a:t>Uitwisseling door middel van inventarisatie  </a:t>
            </a:r>
            <a:endParaRPr lang="nl-N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06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 smtClean="0">
                <a:latin typeface="Calibri" panose="020F0502020204030204" pitchFamily="34" charset="0"/>
              </a:rPr>
              <a:t>Direct instructiemodel</a:t>
            </a:r>
            <a:endParaRPr lang="nl-NL" sz="4000" b="1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79387" y="2996952"/>
            <a:ext cx="8785225" cy="4281487"/>
          </a:xfrm>
        </p:spPr>
        <p:txBody>
          <a:bodyPr/>
          <a:lstStyle/>
          <a:p>
            <a:pPr marL="0" indent="0">
              <a:buNone/>
            </a:pPr>
            <a:endParaRPr lang="nl-NL" sz="3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Ondersteuning rol didacticus.</a:t>
            </a:r>
          </a:p>
          <a:p>
            <a:pPr marL="0" indent="0">
              <a:buNone/>
            </a:pPr>
            <a:r>
              <a:rPr lang="nl-NL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Hand-out: DIM</a:t>
            </a:r>
            <a:endParaRPr lang="nl-NL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65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4000" b="1" dirty="0" smtClean="0">
                <a:solidFill>
                  <a:srgbClr val="FF0000"/>
                </a:solidFill>
              </a:rPr>
              <a:t>Evaluatie :  Mondeling</a:t>
            </a:r>
          </a:p>
          <a:p>
            <a:r>
              <a:rPr lang="nl-NL" sz="4000" b="1" dirty="0">
                <a:solidFill>
                  <a:srgbClr val="FF0000"/>
                </a:solidFill>
              </a:rPr>
              <a:t>	</a:t>
            </a:r>
            <a:r>
              <a:rPr lang="nl-NL" sz="4000" b="1" dirty="0" smtClean="0">
                <a:solidFill>
                  <a:srgbClr val="FF0000"/>
                </a:solidFill>
              </a:rPr>
              <a:t>			Schriftelijk	</a:t>
            </a:r>
            <a:endParaRPr lang="nl-N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28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 smtClean="0">
                <a:latin typeface="Calibri" panose="020F0502020204030204" pitchFamily="34" charset="0"/>
              </a:rPr>
              <a:t>Welkom</a:t>
            </a:r>
            <a:endParaRPr lang="nl-NL" sz="4000" b="1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Kennismaking</a:t>
            </a:r>
            <a:endParaRPr lang="nl-NL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81250" y="3309640"/>
            <a:ext cx="2375244" cy="2704726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72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nl-N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Voer een gesprek met 1 collega:</a:t>
            </a:r>
          </a:p>
          <a:p>
            <a:pPr lvl="2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Hoe wordt op jouw school de rol van mentor gezien ?</a:t>
            </a:r>
            <a:endParaRPr lang="nl-NL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gaat goed ?</a:t>
            </a:r>
          </a:p>
          <a:p>
            <a:pPr lvl="2"/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kan beter ?</a:t>
            </a:r>
            <a:endParaRPr lang="nl-NL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 smtClean="0">
                <a:latin typeface="Calibri" panose="020F0502020204030204" pitchFamily="34" charset="0"/>
              </a:rPr>
              <a:t>Gemeenschappelijke taal: 5 rollen</a:t>
            </a:r>
            <a:endParaRPr lang="nl-NL" sz="4000" b="1" dirty="0">
              <a:latin typeface="Calibri" panose="020F05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4400" b="1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Onderlegger: </a:t>
            </a:r>
            <a:r>
              <a:rPr lang="nl-NL" sz="44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Levinas</a:t>
            </a:r>
            <a:r>
              <a:rPr lang="nl-NL" sz="4400" b="1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Stevens en Korthagen 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Hand-out; 5 rollen reflectie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Analyse: Wat gebeurt er met jouw mentorgroep op school als je kijkt naar de 5 rollen ?</a:t>
            </a:r>
          </a:p>
          <a:p>
            <a:endParaRPr lang="nl-NL" sz="4400" b="1" dirty="0">
              <a:solidFill>
                <a:srgbClr val="FF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7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1988840"/>
            <a:ext cx="7772400" cy="3672408"/>
          </a:xfrm>
        </p:spPr>
        <p:txBody>
          <a:bodyPr/>
          <a:lstStyle/>
          <a:p>
            <a:r>
              <a:rPr lang="nl-NL" sz="3200" b="1" dirty="0" smtClean="0">
                <a:solidFill>
                  <a:srgbClr val="FF0000"/>
                </a:solidFill>
              </a:rPr>
              <a:t>Positie van de leraar/mentor:</a:t>
            </a:r>
          </a:p>
          <a:p>
            <a:r>
              <a:rPr lang="nl-NL" sz="3200" b="1" dirty="0" smtClean="0">
                <a:solidFill>
                  <a:srgbClr val="FF0000"/>
                </a:solidFill>
              </a:rPr>
              <a:t>Topsport</a:t>
            </a:r>
          </a:p>
          <a:p>
            <a:r>
              <a:rPr lang="nl-NL" sz="3200" b="1" dirty="0" smtClean="0">
                <a:solidFill>
                  <a:srgbClr val="FF0000"/>
                </a:solidFill>
              </a:rPr>
              <a:t>Alle ogen op </a:t>
            </a:r>
            <a:r>
              <a:rPr lang="nl-NL" sz="3200" b="1" dirty="0" err="1" smtClean="0">
                <a:solidFill>
                  <a:srgbClr val="FF0000"/>
                </a:solidFill>
              </a:rPr>
              <a:t>kwatta</a:t>
            </a:r>
            <a:endParaRPr lang="nl-NL" sz="3200" b="1" dirty="0" smtClean="0">
              <a:solidFill>
                <a:srgbClr val="FF0000"/>
              </a:solidFill>
            </a:endParaRPr>
          </a:p>
          <a:p>
            <a:r>
              <a:rPr lang="nl-NL" sz="3200" b="1" dirty="0" smtClean="0">
                <a:solidFill>
                  <a:srgbClr val="FF0000"/>
                </a:solidFill>
              </a:rPr>
              <a:t>Er is meer dan kennis overdracht</a:t>
            </a:r>
          </a:p>
          <a:p>
            <a:endParaRPr lang="nl-NL" sz="3200" b="1" dirty="0">
              <a:solidFill>
                <a:srgbClr val="FF0000"/>
              </a:solidFill>
            </a:endParaRPr>
          </a:p>
          <a:p>
            <a:r>
              <a:rPr lang="nl-NL" sz="3200" b="1" dirty="0" smtClean="0">
                <a:solidFill>
                  <a:srgbClr val="FF0000"/>
                </a:solidFill>
              </a:rPr>
              <a:t>Status oefening en positie inname</a:t>
            </a:r>
          </a:p>
          <a:p>
            <a:r>
              <a:rPr lang="nl-NL" sz="3200" b="1" dirty="0" smtClean="0">
                <a:solidFill>
                  <a:srgbClr val="FF0000"/>
                </a:solidFill>
              </a:rPr>
              <a:t>Foto opdracht</a:t>
            </a:r>
            <a:endParaRPr lang="nl-N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3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Werken met beelden: 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sz="3200" b="1" dirty="0" smtClean="0">
                <a:solidFill>
                  <a:srgbClr val="FF0000"/>
                </a:solidFill>
              </a:rPr>
              <a:t>Links: 			Rechts</a:t>
            </a:r>
          </a:p>
          <a:p>
            <a:r>
              <a:rPr lang="nl-NL" altLang="nl-NL" sz="2800" dirty="0" smtClean="0"/>
              <a:t>Spraak				beelden</a:t>
            </a:r>
          </a:p>
          <a:p>
            <a:r>
              <a:rPr lang="nl-NL" altLang="nl-NL" sz="2800" dirty="0" smtClean="0"/>
              <a:t>Taal				afbeeldingen</a:t>
            </a:r>
          </a:p>
          <a:p>
            <a:r>
              <a:rPr lang="nl-NL" altLang="nl-NL" sz="2800" dirty="0" smtClean="0"/>
              <a:t>Logica				verbeeldingskracht</a:t>
            </a:r>
          </a:p>
          <a:p>
            <a:r>
              <a:rPr lang="nl-NL" altLang="nl-NL" sz="2800" dirty="0" smtClean="0"/>
              <a:t>Rekenen				kleuren</a:t>
            </a:r>
          </a:p>
          <a:p>
            <a:r>
              <a:rPr lang="nl-NL" altLang="nl-NL" sz="2800" dirty="0" smtClean="0"/>
              <a:t>Getallen			ritme</a:t>
            </a:r>
          </a:p>
          <a:p>
            <a:r>
              <a:rPr lang="nl-NL" altLang="nl-NL" sz="2800" dirty="0" smtClean="0"/>
              <a:t>Volgorde			muziek</a:t>
            </a:r>
          </a:p>
          <a:p>
            <a:r>
              <a:rPr lang="nl-NL" altLang="nl-NL" sz="2800" dirty="0" smtClean="0"/>
              <a:t>Stap voor stap		patronen</a:t>
            </a:r>
          </a:p>
          <a:p>
            <a:r>
              <a:rPr lang="nl-NL" altLang="nl-NL" sz="2800" dirty="0" smtClean="0"/>
              <a:t>Ratio				</a:t>
            </a:r>
            <a:r>
              <a:rPr lang="nl-NL" altLang="nl-NL" sz="2800" dirty="0" err="1" smtClean="0"/>
              <a:t>intuitie</a:t>
            </a:r>
            <a:r>
              <a:rPr lang="nl-NL" altLang="nl-NL" sz="2800" dirty="0" smtClean="0"/>
              <a:t> </a:t>
            </a:r>
          </a:p>
          <a:p>
            <a:endParaRPr lang="nl-NL" altLang="nl-NL" sz="2800" dirty="0" smtClean="0"/>
          </a:p>
          <a:p>
            <a:endParaRPr lang="nl-NL" altLang="nl-NL" dirty="0" smtClean="0"/>
          </a:p>
          <a:p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57037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Talent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smtClean="0"/>
              <a:t>Talent betekent niets, als er geen acties aan verbonden worden. </a:t>
            </a:r>
          </a:p>
          <a:p>
            <a:r>
              <a:rPr lang="nl-NL" altLang="nl-NL" smtClean="0"/>
              <a:t>Waar of niet ?</a:t>
            </a:r>
          </a:p>
          <a:p>
            <a:r>
              <a:rPr lang="nl-NL" altLang="nl-NL" smtClean="0"/>
              <a:t>Kies twee foto’s die iets zeggen over jou zelf. (kwaliteiten, waarden, vaardigheden, passies</a:t>
            </a:r>
          </a:p>
        </p:txBody>
      </p:sp>
    </p:spTree>
    <p:extLst>
      <p:ext uri="{BB962C8B-B14F-4D97-AF65-F5344CB8AC3E}">
        <p14:creationId xmlns:p14="http://schemas.microsoft.com/office/powerpoint/2010/main" val="392220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Talent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smtClean="0"/>
              <a:t>We zitten in een kring</a:t>
            </a:r>
          </a:p>
          <a:p>
            <a:r>
              <a:rPr lang="nl-NL" altLang="nl-NL" smtClean="0"/>
              <a:t>Per deelnemer 2 minuten voor:</a:t>
            </a:r>
          </a:p>
          <a:p>
            <a:endParaRPr lang="nl-NL" altLang="nl-NL" smtClean="0"/>
          </a:p>
          <a:p>
            <a:r>
              <a:rPr lang="nl-NL" altLang="nl-NL" sz="3200" smtClean="0"/>
              <a:t>Toelichting op jouw keuze</a:t>
            </a:r>
          </a:p>
          <a:p>
            <a:r>
              <a:rPr lang="nl-NL" altLang="nl-NL" sz="3200" smtClean="0"/>
              <a:t>1 ding klopt niet.</a:t>
            </a:r>
          </a:p>
          <a:p>
            <a:endParaRPr lang="nl-NL" altLang="nl-NL" sz="3200" smtClean="0"/>
          </a:p>
          <a:p>
            <a:r>
              <a:rPr lang="nl-NL" altLang="nl-NL" sz="3200" smtClean="0"/>
              <a:t>Wat is de ‘leugen’ ? Stel vragen. Mag alleen met ja of nee antwoord geven </a:t>
            </a:r>
          </a:p>
        </p:txBody>
      </p:sp>
    </p:spTree>
    <p:extLst>
      <p:ext uri="{BB962C8B-B14F-4D97-AF65-F5344CB8AC3E}">
        <p14:creationId xmlns:p14="http://schemas.microsoft.com/office/powerpoint/2010/main" val="279393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Samen als mentoren elkaar sterker maken</a:t>
            </a:r>
            <a:endParaRPr lang="nl-N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Oefening overtuigen</a:t>
            </a: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Bereidheid tot delen</a:t>
            </a: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stellen</a:t>
            </a: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Kwetsbaar </a:t>
            </a: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Elkaar als deskundige durven zien</a:t>
            </a: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ik nog niet kan, mag ik zien van een ander of krijgen van een ander. </a:t>
            </a:r>
          </a:p>
          <a:p>
            <a:r>
              <a:rPr lang="nl-NL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Hand-out: De dialoog kaart</a:t>
            </a:r>
            <a:endParaRPr lang="nl-NL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2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Diavlo Black"/>
        <a:ea typeface=""/>
        <a:cs typeface=""/>
      </a:majorFont>
      <a:minorFont>
        <a:latin typeface="Consolas"/>
        <a:ea typeface=""/>
        <a:cs typeface="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299</Words>
  <Application>Microsoft Office PowerPoint</Application>
  <PresentationFormat>Diavoorstelling (4:3)</PresentationFormat>
  <Paragraphs>85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Arial Unicode MS</vt:lpstr>
      <vt:lpstr>Calibri</vt:lpstr>
      <vt:lpstr>Consolas</vt:lpstr>
      <vt:lpstr>Diavlo Black</vt:lpstr>
      <vt:lpstr>Standaardontwerp</vt:lpstr>
      <vt:lpstr>5 rollen van de docent : verdieping</vt:lpstr>
      <vt:lpstr>Welkom</vt:lpstr>
      <vt:lpstr>Analyse</vt:lpstr>
      <vt:lpstr>Gemeenschappelijke taal: 5 rollen</vt:lpstr>
      <vt:lpstr>Oe</vt:lpstr>
      <vt:lpstr>Werken met beelden: </vt:lpstr>
      <vt:lpstr>Talent</vt:lpstr>
      <vt:lpstr>Talent</vt:lpstr>
      <vt:lpstr>Samen als mentoren elkaar sterker maken</vt:lpstr>
      <vt:lpstr>Feitelijk waarnemen</vt:lpstr>
      <vt:lpstr>Gesprekscontinuüm</vt:lpstr>
      <vt:lpstr>Snappen van collega’s en leerlingen</vt:lpstr>
      <vt:lpstr>Meervoudige intelligentie</vt:lpstr>
      <vt:lpstr>Direct instructiemodel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SCHRIJF HIER JE TEKST</dc:title>
  <dc:creator>Ivo Mijland</dc:creator>
  <cp:lastModifiedBy>Ad van Andel</cp:lastModifiedBy>
  <cp:revision>77</cp:revision>
  <cp:lastPrinted>2016-09-06T06:39:34Z</cp:lastPrinted>
  <dcterms:created xsi:type="dcterms:W3CDTF">2014-11-14T07:42:39Z</dcterms:created>
  <dcterms:modified xsi:type="dcterms:W3CDTF">2017-12-13T19:13:02Z</dcterms:modified>
</cp:coreProperties>
</file>