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262" r:id="rId9"/>
    <p:sldId id="263" r:id="rId10"/>
    <p:sldId id="264" r:id="rId11"/>
    <p:sldId id="265" r:id="rId12"/>
    <p:sldId id="271" r:id="rId13"/>
    <p:sldId id="272" r:id="rId14"/>
    <p:sldId id="273" r:id="rId15"/>
    <p:sldId id="274" r:id="rId16"/>
    <p:sldId id="267" r:id="rId17"/>
    <p:sldId id="268" r:id="rId18"/>
    <p:sldId id="275" r:id="rId19"/>
    <p:sldId id="277" r:id="rId20"/>
    <p:sldId id="281" r:id="rId21"/>
    <p:sldId id="280" r:id="rId22"/>
    <p:sldId id="282" r:id="rId23"/>
    <p:sldId id="278" r:id="rId24"/>
    <p:sldId id="279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89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35594-CEE7-422B-990C-AE61A3C4E328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5AF39-D2EC-4EFF-89F4-770E78F2E0D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289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B6250-0678-424A-8A5D-581E5256BF4B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3F76A-0A85-4486-8179-CC160839C9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74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3F76A-0A85-4486-8179-CC160839C95F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157D9-32B3-4730-A97B-9E5D2F2545F0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0884A-87B6-46DF-8A93-F52CF54C976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6"/>
            <a:ext cx="7772400" cy="1728191"/>
          </a:xfrm>
        </p:spPr>
        <p:txBody>
          <a:bodyPr/>
          <a:lstStyle/>
          <a:p>
            <a:r>
              <a:rPr lang="nl-NL" dirty="0"/>
              <a:t>Echtscheiding in de school?!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504056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Hoe kun je van betekenis zijn?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2564904"/>
            <a:ext cx="4248472" cy="29739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68761"/>
            <a:ext cx="8229600" cy="1800200"/>
          </a:xfrm>
        </p:spPr>
        <p:txBody>
          <a:bodyPr>
            <a:normAutofit/>
          </a:bodyPr>
          <a:lstStyle/>
          <a:p>
            <a:r>
              <a:rPr lang="nl-NL" dirty="0"/>
              <a:t>Filmpje</a:t>
            </a:r>
            <a:br>
              <a:rPr lang="nl-NL" dirty="0"/>
            </a:br>
            <a:r>
              <a:rPr lang="nl-NL" sz="1300" dirty="0"/>
              <a:t>https://www.youtube.com/watch?v=eOIFo_Pgegk</a:t>
            </a:r>
          </a:p>
        </p:txBody>
      </p:sp>
      <p:pic>
        <p:nvPicPr>
          <p:cNvPr id="3" name="Afbeelding 2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437112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Dynamische driehoek</a:t>
            </a:r>
          </a:p>
        </p:txBody>
      </p:sp>
      <p:sp>
        <p:nvSpPr>
          <p:cNvPr id="10" name="Gelijkbenige driehoek 9"/>
          <p:cNvSpPr/>
          <p:nvPr/>
        </p:nvSpPr>
        <p:spPr>
          <a:xfrm>
            <a:off x="2843808" y="1772817"/>
            <a:ext cx="3240360" cy="33123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Stroomdiagram: Verbindingslijn 10"/>
          <p:cNvSpPr/>
          <p:nvPr/>
        </p:nvSpPr>
        <p:spPr>
          <a:xfrm>
            <a:off x="3707904" y="2996952"/>
            <a:ext cx="1512168" cy="1728192"/>
          </a:xfrm>
          <a:prstGeom prst="flowChartConnector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2267744" y="52292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Ouders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4139954" y="1196752"/>
            <a:ext cx="67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Kind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5652122" y="5229201"/>
            <a:ext cx="80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School</a:t>
            </a:r>
          </a:p>
        </p:txBody>
      </p:sp>
      <p:cxnSp>
        <p:nvCxnSpPr>
          <p:cNvPr id="21" name="Rechte verbindingslijn met pijl 20"/>
          <p:cNvCxnSpPr/>
          <p:nvPr/>
        </p:nvCxnSpPr>
        <p:spPr>
          <a:xfrm flipH="1">
            <a:off x="4932040" y="3717032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6372201" y="3501009"/>
            <a:ext cx="1287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groeiruimte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620688"/>
            <a:ext cx="8352928" cy="6048672"/>
          </a:xfrm>
        </p:spPr>
        <p:txBody>
          <a:bodyPr/>
          <a:lstStyle/>
          <a:p>
            <a:pPr>
              <a:buNone/>
            </a:pPr>
            <a:r>
              <a:rPr lang="nl-NL" dirty="0"/>
              <a:t>Storing</a:t>
            </a:r>
          </a:p>
        </p:txBody>
      </p:sp>
      <p:sp>
        <p:nvSpPr>
          <p:cNvPr id="4" name="Gelijkbenige driehoek 3"/>
          <p:cNvSpPr/>
          <p:nvPr/>
        </p:nvSpPr>
        <p:spPr>
          <a:xfrm>
            <a:off x="2699792" y="1916833"/>
            <a:ext cx="3744416" cy="37444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4283968" y="148478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Kind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012160" y="580526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School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123728" y="580526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Ouders</a:t>
            </a:r>
          </a:p>
        </p:txBody>
      </p:sp>
      <p:sp>
        <p:nvSpPr>
          <p:cNvPr id="11" name="Explosie 1 10"/>
          <p:cNvSpPr/>
          <p:nvPr/>
        </p:nvSpPr>
        <p:spPr>
          <a:xfrm>
            <a:off x="1907704" y="4653136"/>
            <a:ext cx="914400" cy="9144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Stroomdiagram: Verbindingslijn 11"/>
          <p:cNvSpPr/>
          <p:nvPr/>
        </p:nvSpPr>
        <p:spPr>
          <a:xfrm>
            <a:off x="3635896" y="3212976"/>
            <a:ext cx="1872208" cy="2088232"/>
          </a:xfrm>
          <a:prstGeom prst="flowChartConnecto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" name="Rechte verbindingslijn met pijl 13"/>
          <p:cNvCxnSpPr/>
          <p:nvPr/>
        </p:nvCxnSpPr>
        <p:spPr>
          <a:xfrm flipH="1">
            <a:off x="4860032" y="4221088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6588225" y="4077073"/>
            <a:ext cx="1287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groeiruimte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Loyaliteit</a:t>
            </a:r>
          </a:p>
        </p:txBody>
      </p:sp>
      <p:pic>
        <p:nvPicPr>
          <p:cNvPr id="4" name="Tijdelijke aanduiding voor inhoud 3" descr="echtpaar ruzi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88841"/>
            <a:ext cx="1872208" cy="1659815"/>
          </a:xfrm>
        </p:spPr>
      </p:pic>
      <p:pic>
        <p:nvPicPr>
          <p:cNvPr id="5" name="Afbeelding 4" descr="collega'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3212976"/>
            <a:ext cx="2232248" cy="148546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99593" y="1484785"/>
            <a:ext cx="2415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Horizontale loyaliteit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043610" y="5301208"/>
            <a:ext cx="23117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Kan verbroken worden</a:t>
            </a:r>
          </a:p>
          <a:p>
            <a:endParaRPr lang="nl-NL" dirty="0"/>
          </a:p>
          <a:p>
            <a:r>
              <a:rPr lang="nl-NL" dirty="0"/>
              <a:t>Symmetrisch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508105" y="1484785"/>
            <a:ext cx="186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Verticale loyaliteit</a:t>
            </a:r>
          </a:p>
        </p:txBody>
      </p:sp>
      <p:pic>
        <p:nvPicPr>
          <p:cNvPr id="9" name="Afbeelding 8" descr="familie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5" y="2348881"/>
            <a:ext cx="3184401" cy="125770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5508105" y="4509120"/>
            <a:ext cx="15434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Onverbrekelijk</a:t>
            </a:r>
          </a:p>
          <a:p>
            <a:endParaRPr lang="nl-NL" dirty="0"/>
          </a:p>
          <a:p>
            <a:r>
              <a:rPr lang="nl-NL" dirty="0"/>
              <a:t>Asymmetrisch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Gespleten loyaliteit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/>
              <a:t>Het kind mag niet loyaal</a:t>
            </a:r>
          </a:p>
          <a:p>
            <a:pPr>
              <a:buNone/>
            </a:pPr>
            <a:r>
              <a:rPr lang="nl-NL" dirty="0"/>
              <a:t>zijn aan beide ouders</a:t>
            </a:r>
          </a:p>
        </p:txBody>
      </p:sp>
      <p:pic>
        <p:nvPicPr>
          <p:cNvPr id="6" name="Picture 5" descr="echtscheidin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7" y="2996953"/>
            <a:ext cx="3745993" cy="249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 gespleten loyaliteit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Minder welbevinden</a:t>
            </a:r>
          </a:p>
          <a:p>
            <a:r>
              <a:rPr lang="nl-NL" dirty="0"/>
              <a:t>Lager zelfbeeld</a:t>
            </a:r>
          </a:p>
          <a:p>
            <a:r>
              <a:rPr lang="nl-NL" dirty="0"/>
              <a:t>Meer agressie</a:t>
            </a:r>
          </a:p>
          <a:p>
            <a:r>
              <a:rPr lang="nl-NL" dirty="0"/>
              <a:t>Meer depressie</a:t>
            </a:r>
          </a:p>
          <a:p>
            <a:r>
              <a:rPr lang="nl-NL" dirty="0"/>
              <a:t>Meer angst</a:t>
            </a:r>
          </a:p>
        </p:txBody>
      </p:sp>
      <p:pic>
        <p:nvPicPr>
          <p:cNvPr id="4" name="Picture 5" descr="echtscheidin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80928"/>
            <a:ext cx="3962016" cy="2639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728192"/>
          </a:xfrm>
        </p:spPr>
        <p:txBody>
          <a:bodyPr/>
          <a:lstStyle/>
          <a:p>
            <a:r>
              <a:rPr lang="nl-NL" dirty="0"/>
              <a:t>Oefenen</a:t>
            </a:r>
          </a:p>
        </p:txBody>
      </p:sp>
      <p:pic>
        <p:nvPicPr>
          <p:cNvPr id="3" name="Afbeelding 2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708920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Balans van geven en ontvangen</a:t>
            </a:r>
          </a:p>
        </p:txBody>
      </p:sp>
      <p:pic>
        <p:nvPicPr>
          <p:cNvPr id="4" name="Tijdelijke aanduiding voor inhoud 3" descr="bala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4861" y="2204865"/>
            <a:ext cx="4679387" cy="3171013"/>
          </a:xfrm>
        </p:spPr>
      </p:pic>
      <p:pic>
        <p:nvPicPr>
          <p:cNvPr id="5" name="Afbeelding 4" descr="echtscheiding en 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5106786"/>
            <a:ext cx="1637928" cy="11465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Onrecht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539" y="1196752"/>
            <a:ext cx="5895789" cy="5340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 descr="echtscheiding en 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5301209"/>
            <a:ext cx="1440160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leerling in de school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	</a:t>
            </a:r>
            <a:r>
              <a:rPr lang="nl-NL" sz="3600" dirty="0"/>
              <a:t>Samen brainstormen</a:t>
            </a:r>
          </a:p>
          <a:p>
            <a:pPr>
              <a:buNone/>
            </a:pPr>
            <a:r>
              <a:rPr lang="nl-NL" dirty="0"/>
              <a:t>	</a:t>
            </a:r>
          </a:p>
          <a:p>
            <a:pPr>
              <a:buNone/>
            </a:pPr>
            <a:r>
              <a:rPr lang="nl-NL" dirty="0"/>
              <a:t>	Wat zijn moeilijkheden die leerlingen met gescheiden ouders (kunnen) tegenkomen op school?</a:t>
            </a:r>
          </a:p>
        </p:txBody>
      </p:sp>
      <p:pic>
        <p:nvPicPr>
          <p:cNvPr id="5" name="Afbeelding 4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4437112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600202"/>
            <a:ext cx="8147248" cy="3989039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Welkom en kennismaking</a:t>
            </a:r>
          </a:p>
          <a:p>
            <a:r>
              <a:rPr lang="nl-NL" dirty="0"/>
              <a:t>Echtscheiding in de praktijk</a:t>
            </a:r>
          </a:p>
          <a:p>
            <a:r>
              <a:rPr lang="nl-NL" dirty="0"/>
              <a:t>De dynamische driehoek</a:t>
            </a:r>
          </a:p>
          <a:p>
            <a:r>
              <a:rPr lang="nl-NL" dirty="0"/>
              <a:t>Loyaliteit</a:t>
            </a:r>
          </a:p>
          <a:p>
            <a:r>
              <a:rPr lang="nl-NL" dirty="0"/>
              <a:t>Balans van geven en ontvangen</a:t>
            </a:r>
          </a:p>
          <a:p>
            <a:r>
              <a:rPr lang="nl-NL" dirty="0"/>
              <a:t>Onrecht</a:t>
            </a:r>
          </a:p>
          <a:p>
            <a:r>
              <a:rPr lang="nl-NL" dirty="0"/>
              <a:t>In gesprek met de leerling</a:t>
            </a:r>
          </a:p>
          <a:p>
            <a:r>
              <a:rPr lang="nl-NL" dirty="0"/>
              <a:t>Afronding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2420889"/>
            <a:ext cx="1893941" cy="132575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 brainstormen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	Wat zou een leerling van jou als docent/mentor nodig hebben?</a:t>
            </a:r>
          </a:p>
          <a:p>
            <a:pPr>
              <a:buNone/>
            </a:pPr>
            <a:r>
              <a:rPr lang="nl-NL" dirty="0"/>
              <a:t>	Met andere woorden: Hoe kun jij van betekenis zijn voor de leerling?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005064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5"/>
            <a:ext cx="8219256" cy="1584176"/>
          </a:xfrm>
        </p:spPr>
        <p:txBody>
          <a:bodyPr>
            <a:normAutofit/>
          </a:bodyPr>
          <a:lstStyle/>
          <a:p>
            <a:r>
              <a:rPr lang="nl-NL" dirty="0"/>
              <a:t>Het verhaal van een leerling</a:t>
            </a:r>
          </a:p>
        </p:txBody>
      </p:sp>
      <p:pic>
        <p:nvPicPr>
          <p:cNvPr id="3" name="Afbeelding 2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2628900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19256" cy="1008112"/>
          </a:xfrm>
        </p:spPr>
        <p:txBody>
          <a:bodyPr>
            <a:normAutofit/>
          </a:bodyPr>
          <a:lstStyle/>
          <a:p>
            <a:r>
              <a:rPr lang="nl-NL" dirty="0"/>
              <a:t>In gesprek met de leerling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556793"/>
            <a:ext cx="7643192" cy="4569371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Wat zijn do’s?</a:t>
            </a:r>
          </a:p>
          <a:p>
            <a:r>
              <a:rPr lang="nl-NL" dirty="0"/>
              <a:t>Wat zijn </a:t>
            </a:r>
            <a:r>
              <a:rPr lang="nl-NL" dirty="0" err="1"/>
              <a:t>don’ts</a:t>
            </a:r>
            <a:r>
              <a:rPr lang="nl-NL" dirty="0"/>
              <a:t>?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645024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5"/>
            <a:ext cx="8219256" cy="1800200"/>
          </a:xfrm>
        </p:spPr>
        <p:txBody>
          <a:bodyPr/>
          <a:lstStyle/>
          <a:p>
            <a:r>
              <a:rPr lang="nl-NL" dirty="0"/>
              <a:t>Filmpje</a:t>
            </a:r>
          </a:p>
        </p:txBody>
      </p:sp>
      <p:pic>
        <p:nvPicPr>
          <p:cNvPr id="3" name="Afbeelding 2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752166"/>
            <a:ext cx="2286000" cy="160020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https://www.youtube.com/watch?v=98do3PUk4cM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1296144"/>
          </a:xfrm>
        </p:spPr>
        <p:txBody>
          <a:bodyPr>
            <a:normAutofit/>
          </a:bodyPr>
          <a:lstStyle/>
          <a:p>
            <a:r>
              <a:rPr lang="nl-NL" dirty="0"/>
              <a:t>Afronding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Wat neem je mee uit deze workshop?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005064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Welkom en kennismaking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Aan de hand van drie vragen:</a:t>
            </a:r>
          </a:p>
          <a:p>
            <a:pPr>
              <a:buFont typeface="Arial" charset="0"/>
              <a:buChar char="•"/>
            </a:pPr>
            <a:r>
              <a:rPr lang="nl-NL" dirty="0"/>
              <a:t>Wat hoop je uit deze workshop mee te nemen?</a:t>
            </a:r>
          </a:p>
          <a:p>
            <a:pPr>
              <a:buFont typeface="Arial" charset="0"/>
              <a:buChar char="•"/>
            </a:pPr>
            <a:r>
              <a:rPr lang="nl-NL" dirty="0"/>
              <a:t>Welke scheiding die je hebt meegemaakt, staat voor jou het meest dichtbij?</a:t>
            </a:r>
          </a:p>
          <a:p>
            <a:pPr>
              <a:buFont typeface="Arial" charset="0"/>
              <a:buChar char="•"/>
            </a:pPr>
            <a:r>
              <a:rPr lang="nl-NL" dirty="0"/>
              <a:t>Wat heeft je hierin geraakt?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437112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Echtscheiding in de praktijk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Feiten over echtscheiding</a:t>
            </a:r>
          </a:p>
          <a:p>
            <a:r>
              <a:rPr lang="nl-NL" dirty="0"/>
              <a:t>Wetgeving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437112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Feiten over echtscheiding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/>
              <a:t>Enkele cijfers en percentages:</a:t>
            </a:r>
          </a:p>
          <a:p>
            <a:r>
              <a:rPr lang="nl-NL" dirty="0"/>
              <a:t>Per jaar krijgen zo’n 70000 thuiswonende kinderen te maken met de scheiding van hun ouders</a:t>
            </a:r>
          </a:p>
          <a:p>
            <a:r>
              <a:rPr lang="nl-NL" dirty="0"/>
              <a:t>74% van de kinderen woont bij hun moeder</a:t>
            </a:r>
          </a:p>
          <a:p>
            <a:r>
              <a:rPr lang="nl-NL" dirty="0"/>
              <a:t>Slechts 6% van de kinderen woont bij hun vader</a:t>
            </a:r>
          </a:p>
          <a:p>
            <a:r>
              <a:rPr lang="nl-NL" dirty="0"/>
              <a:t>Bij 20% is er sprake van co-ouderschap</a:t>
            </a:r>
          </a:p>
          <a:p>
            <a:r>
              <a:rPr lang="nl-NL" dirty="0"/>
              <a:t>Bijna 20% van de kinderen die opgroeien in een moedergezin of vadergezin heeft geen contact meer met de andere ouder</a:t>
            </a:r>
          </a:p>
          <a:p>
            <a:r>
              <a:rPr lang="nl-NL" dirty="0"/>
              <a:t>Nog eens 20% ziet de andere ouder minder dan 11 keer per jaar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373217"/>
            <a:ext cx="1554475" cy="10881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Veranderingen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3917031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Wonen bij moeder				74%</a:t>
            </a:r>
          </a:p>
          <a:p>
            <a:r>
              <a:rPr lang="nl-NL" dirty="0"/>
              <a:t>Wonen bij vader				6%</a:t>
            </a:r>
          </a:p>
          <a:p>
            <a:r>
              <a:rPr lang="nl-NL" dirty="0"/>
              <a:t>Komst stiefmoeder				63%</a:t>
            </a:r>
          </a:p>
          <a:p>
            <a:r>
              <a:rPr lang="nl-NL" dirty="0"/>
              <a:t>Komst stiefvader				57%</a:t>
            </a:r>
          </a:p>
          <a:p>
            <a:r>
              <a:rPr lang="nl-NL" dirty="0"/>
              <a:t>Verhuizen					56%</a:t>
            </a:r>
          </a:p>
          <a:p>
            <a:r>
              <a:rPr lang="nl-NL" dirty="0"/>
              <a:t>Minder geld te besteden			49%</a:t>
            </a:r>
          </a:p>
          <a:p>
            <a:r>
              <a:rPr lang="nl-NL" dirty="0"/>
              <a:t>Breuk met een deel van de familie	27%</a:t>
            </a:r>
          </a:p>
          <a:p>
            <a:r>
              <a:rPr lang="nl-NL" dirty="0"/>
              <a:t>Naar een andere school			25%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301208"/>
            <a:ext cx="1872208" cy="13105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620690"/>
            <a:ext cx="8219256" cy="51125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/>
              <a:t>Gevolgen op korte termijn:</a:t>
            </a:r>
          </a:p>
          <a:p>
            <a:pPr>
              <a:buFont typeface="Arial" charset="0"/>
              <a:buChar char="•"/>
            </a:pPr>
            <a:r>
              <a:rPr lang="nl-NL" dirty="0" err="1"/>
              <a:t>Externaliserende</a:t>
            </a:r>
            <a:r>
              <a:rPr lang="nl-NL" dirty="0"/>
              <a:t> problemen: agressie, vandalisme, delinquentie</a:t>
            </a:r>
          </a:p>
          <a:p>
            <a:pPr>
              <a:buFont typeface="Arial" charset="0"/>
              <a:buChar char="•"/>
            </a:pPr>
            <a:r>
              <a:rPr lang="nl-NL" dirty="0"/>
              <a:t>Internaliserende problemen: stress, angst, depressiviteit, negatief zelfbeeld</a:t>
            </a:r>
          </a:p>
          <a:p>
            <a:pPr>
              <a:buFont typeface="Arial" charset="0"/>
              <a:buChar char="•"/>
            </a:pPr>
            <a:r>
              <a:rPr lang="nl-NL" dirty="0"/>
              <a:t>Slechte schoolprestaties: onvoldoende resultaten, slechte concentratie, terugval</a:t>
            </a:r>
          </a:p>
          <a:p>
            <a:pPr>
              <a:buFont typeface="Arial" charset="0"/>
              <a:buChar char="•"/>
            </a:pPr>
            <a:r>
              <a:rPr lang="nl-NL" dirty="0"/>
              <a:t>Meer riskante gewoonten: roken, drinken, drugsgebruik</a:t>
            </a:r>
          </a:p>
          <a:p>
            <a:pPr>
              <a:buFont typeface="Arial" charset="0"/>
              <a:buChar char="•"/>
            </a:pPr>
            <a:r>
              <a:rPr lang="nl-NL" dirty="0"/>
              <a:t>Relationele problemen in vriendschappen en de band met ouders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229201"/>
            <a:ext cx="2016224" cy="14113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836713"/>
            <a:ext cx="8219256" cy="5289451"/>
          </a:xfrm>
        </p:spPr>
        <p:txBody>
          <a:bodyPr/>
          <a:lstStyle/>
          <a:p>
            <a:pPr>
              <a:buNone/>
            </a:pPr>
            <a:r>
              <a:rPr lang="nl-NL" dirty="0"/>
              <a:t>Gevolgen op langere termijn:</a:t>
            </a:r>
          </a:p>
          <a:p>
            <a:pPr>
              <a:buFont typeface="Arial" charset="0"/>
              <a:buChar char="•"/>
            </a:pPr>
            <a:r>
              <a:rPr lang="nl-NL" dirty="0"/>
              <a:t>Groter eigen scheidingsrisico</a:t>
            </a:r>
          </a:p>
          <a:p>
            <a:pPr>
              <a:buFont typeface="Arial" charset="0"/>
              <a:buChar char="•"/>
            </a:pPr>
            <a:r>
              <a:rPr lang="nl-NL" dirty="0"/>
              <a:t>Lager eindniveau opleiding</a:t>
            </a:r>
          </a:p>
          <a:p>
            <a:pPr>
              <a:buFont typeface="Arial" charset="0"/>
              <a:buChar char="•"/>
            </a:pPr>
            <a:r>
              <a:rPr lang="nl-NL" dirty="0"/>
              <a:t>Minder inkomen</a:t>
            </a:r>
          </a:p>
          <a:p>
            <a:pPr>
              <a:buFont typeface="Arial" charset="0"/>
              <a:buChar char="•"/>
            </a:pPr>
            <a:r>
              <a:rPr lang="nl-NL" dirty="0"/>
              <a:t>Groter risico op depressie en meer hulpverlening</a:t>
            </a:r>
          </a:p>
          <a:p>
            <a:pPr>
              <a:buFont typeface="Arial" charset="0"/>
              <a:buChar char="•"/>
            </a:pPr>
            <a:r>
              <a:rPr lang="nl-NL" dirty="0"/>
              <a:t>Minder goede band met ouders</a:t>
            </a:r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869160"/>
            <a:ext cx="22860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Wetgeving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4061048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Vanaf 1998 behouden beide ouders het ouderlijk gezag</a:t>
            </a:r>
          </a:p>
          <a:p>
            <a:r>
              <a:rPr lang="nl-NL" dirty="0"/>
              <a:t>In 2009 nieuwe wetgeving: de Wet bevordering voortgezet ouderschap en zorgvuldige scheiding.</a:t>
            </a:r>
          </a:p>
          <a:p>
            <a:pPr>
              <a:buNone/>
            </a:pPr>
            <a:r>
              <a:rPr lang="nl-NL" dirty="0"/>
              <a:t>	Belangrijke punten zijn:</a:t>
            </a:r>
          </a:p>
          <a:p>
            <a:pPr>
              <a:buNone/>
            </a:pPr>
            <a:r>
              <a:rPr lang="nl-NL" dirty="0"/>
              <a:t>	* ouderschapsplan</a:t>
            </a:r>
          </a:p>
          <a:p>
            <a:pPr>
              <a:buNone/>
            </a:pPr>
            <a:r>
              <a:rPr lang="nl-NL" dirty="0"/>
              <a:t>	* verplichting van ouder de band met </a:t>
            </a:r>
            <a:r>
              <a:rPr lang="nl-NL"/>
              <a:t>de andere </a:t>
            </a:r>
            <a:r>
              <a:rPr lang="nl-NL" dirty="0"/>
              <a:t>ouder te bevorderen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echtscheiding en sch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5013176"/>
            <a:ext cx="2088232" cy="14617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376</Words>
  <Application>Microsoft Office PowerPoint</Application>
  <PresentationFormat>Diavoorstelling (4:3)</PresentationFormat>
  <Paragraphs>106</Paragraphs>
  <Slides>24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Office-thema</vt:lpstr>
      <vt:lpstr>Echtscheiding in de school?!</vt:lpstr>
      <vt:lpstr>Programma </vt:lpstr>
      <vt:lpstr>Welkom en kennismaking</vt:lpstr>
      <vt:lpstr>Echtscheiding in de praktijk</vt:lpstr>
      <vt:lpstr>Feiten over echtscheiding</vt:lpstr>
      <vt:lpstr>Veranderingen</vt:lpstr>
      <vt:lpstr>PowerPoint-presentatie</vt:lpstr>
      <vt:lpstr>PowerPoint-presentatie</vt:lpstr>
      <vt:lpstr>Wetgeving</vt:lpstr>
      <vt:lpstr>Filmpje https://www.youtube.com/watch?v=eOIFo_Pgegk</vt:lpstr>
      <vt:lpstr>Dynamische driehoek</vt:lpstr>
      <vt:lpstr>PowerPoint-presentatie</vt:lpstr>
      <vt:lpstr>Loyaliteit</vt:lpstr>
      <vt:lpstr>Gespleten loyaliteit</vt:lpstr>
      <vt:lpstr>Bij gespleten loyaliteit</vt:lpstr>
      <vt:lpstr>Oefenen</vt:lpstr>
      <vt:lpstr>Balans van geven en ontvangen</vt:lpstr>
      <vt:lpstr>Onrecht</vt:lpstr>
      <vt:lpstr>De leerling in de school</vt:lpstr>
      <vt:lpstr>Samen brainstormen</vt:lpstr>
      <vt:lpstr>Het verhaal van een leerling</vt:lpstr>
      <vt:lpstr>In gesprek met de leerling</vt:lpstr>
      <vt:lpstr>Filmpje</vt:lpstr>
      <vt:lpstr>Afronding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Laurens</dc:creator>
  <cp:lastModifiedBy>mbrandwijk</cp:lastModifiedBy>
  <cp:revision>46</cp:revision>
  <dcterms:created xsi:type="dcterms:W3CDTF">2014-11-04T15:19:16Z</dcterms:created>
  <dcterms:modified xsi:type="dcterms:W3CDTF">2017-12-14T10:12:07Z</dcterms:modified>
</cp:coreProperties>
</file>