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6" r:id="rId1"/>
    <p:sldMasterId id="2147483978" r:id="rId2"/>
    <p:sldMasterId id="2147484128" r:id="rId3"/>
  </p:sldMasterIdLst>
  <p:sldIdLst>
    <p:sldId id="256" r:id="rId4"/>
    <p:sldId id="257" r:id="rId5"/>
    <p:sldId id="258" r:id="rId6"/>
    <p:sldId id="283" r:id="rId7"/>
    <p:sldId id="260" r:id="rId8"/>
    <p:sldId id="280" r:id="rId9"/>
    <p:sldId id="261" r:id="rId10"/>
    <p:sldId id="281" r:id="rId11"/>
    <p:sldId id="262" r:id="rId12"/>
    <p:sldId id="263" r:id="rId13"/>
    <p:sldId id="264" r:id="rId14"/>
    <p:sldId id="286" r:id="rId15"/>
    <p:sldId id="265" r:id="rId16"/>
    <p:sldId id="266" r:id="rId17"/>
    <p:sldId id="267" r:id="rId18"/>
    <p:sldId id="284" r:id="rId19"/>
    <p:sldId id="268" r:id="rId20"/>
    <p:sldId id="269" r:id="rId21"/>
    <p:sldId id="270" r:id="rId22"/>
    <p:sldId id="271" r:id="rId23"/>
    <p:sldId id="272" r:id="rId24"/>
    <p:sldId id="285" r:id="rId25"/>
    <p:sldId id="287" r:id="rId26"/>
    <p:sldId id="274" r:id="rId27"/>
    <p:sldId id="275" r:id="rId28"/>
    <p:sldId id="278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280" autoAdjust="0"/>
  </p:normalViewPr>
  <p:slideViewPr>
    <p:cSldViewPr snapToGrid="0">
      <p:cViewPr varScale="1">
        <p:scale>
          <a:sx n="68" d="100"/>
          <a:sy n="68" d="100"/>
        </p:scale>
        <p:origin x="8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microsoft.com/office/2015/10/relationships/revisionInfo" Target="revisionInfo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77372-0420-4514-AF7F-4B83182651D5}" type="datetimeFigureOut">
              <a:rPr lang="nl-NL" smtClean="0"/>
              <a:t>26-11-2017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3AD17-780D-4E9D-A2C9-79B6BC4EFE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9896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77372-0420-4514-AF7F-4B83182651D5}" type="datetimeFigureOut">
              <a:rPr lang="nl-NL" smtClean="0"/>
              <a:t>26-11-2017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3AD17-780D-4E9D-A2C9-79B6BC4EFE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8767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77372-0420-4514-AF7F-4B83182651D5}" type="datetimeFigureOut">
              <a:rPr lang="nl-NL" smtClean="0"/>
              <a:t>26-11-2017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3AD17-780D-4E9D-A2C9-79B6BC4EFE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11038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77372-0420-4514-AF7F-4B83182651D5}" type="datetimeFigureOut">
              <a:rPr lang="nl-NL" smtClean="0"/>
              <a:t>26-11-2017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3AD17-780D-4E9D-A2C9-79B6BC4EFE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73336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77372-0420-4514-AF7F-4B83182651D5}" type="datetimeFigureOut">
              <a:rPr lang="nl-NL" smtClean="0"/>
              <a:t>26-11-2017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3AD17-780D-4E9D-A2C9-79B6BC4EFE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07260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77372-0420-4514-AF7F-4B83182651D5}" type="datetimeFigureOut">
              <a:rPr lang="nl-NL" smtClean="0"/>
              <a:t>26-11-2017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3AD17-780D-4E9D-A2C9-79B6BC4EFE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57244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77372-0420-4514-AF7F-4B83182651D5}" type="datetimeFigureOut">
              <a:rPr lang="nl-NL" smtClean="0"/>
              <a:t>26-11-2017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3AD17-780D-4E9D-A2C9-79B6BC4EFE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17228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77372-0420-4514-AF7F-4B83182651D5}" type="datetimeFigureOut">
              <a:rPr lang="nl-NL" smtClean="0"/>
              <a:t>26-11-2017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3AD17-780D-4E9D-A2C9-79B6BC4EFE09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6878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77372-0420-4514-AF7F-4B83182651D5}" type="datetimeFigureOut">
              <a:rPr lang="nl-NL" smtClean="0"/>
              <a:t>26-11-2017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3AD17-780D-4E9D-A2C9-79B6BC4EFE09}" type="slidenum">
              <a:rPr lang="nl-NL" smtClean="0"/>
              <a:t>‹nr.›</a:t>
            </a:fld>
            <a:endParaRPr lang="nl-NL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5768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77372-0420-4514-AF7F-4B83182651D5}" type="datetimeFigureOut">
              <a:rPr lang="nl-NL" smtClean="0"/>
              <a:t>26-11-2017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3AD17-780D-4E9D-A2C9-79B6BC4EFE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98231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77372-0420-4514-AF7F-4B83182651D5}" type="datetimeFigureOut">
              <a:rPr lang="nl-NL" smtClean="0"/>
              <a:t>26-11-2017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3AD17-780D-4E9D-A2C9-79B6BC4EFE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6398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77372-0420-4514-AF7F-4B83182651D5}" type="datetimeFigureOut">
              <a:rPr lang="nl-NL" smtClean="0"/>
              <a:t>26-11-2017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3AD17-780D-4E9D-A2C9-79B6BC4EFE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74933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77372-0420-4514-AF7F-4B83182651D5}" type="datetimeFigureOut">
              <a:rPr lang="nl-NL" smtClean="0"/>
              <a:t>26-11-2017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3AD17-780D-4E9D-A2C9-79B6BC4EFE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15685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77372-0420-4514-AF7F-4B83182651D5}" type="datetimeFigureOut">
              <a:rPr lang="nl-NL" smtClean="0"/>
              <a:t>26-11-2017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3AD17-780D-4E9D-A2C9-79B6BC4EFE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03694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77372-0420-4514-AF7F-4B83182651D5}" type="datetimeFigureOut">
              <a:rPr lang="nl-NL" smtClean="0"/>
              <a:t>26-11-2017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3AD17-780D-4E9D-A2C9-79B6BC4EFE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22088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77372-0420-4514-AF7F-4B83182651D5}" type="datetimeFigureOut">
              <a:rPr lang="nl-NL" smtClean="0"/>
              <a:t>26-11-2017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3AD17-780D-4E9D-A2C9-79B6BC4EFE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29889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77372-0420-4514-AF7F-4B83182651D5}" type="datetimeFigureOut">
              <a:rPr lang="nl-NL" smtClean="0"/>
              <a:t>26-11-2017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3AD17-780D-4E9D-A2C9-79B6BC4EFE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48131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77372-0420-4514-AF7F-4B83182651D5}" type="datetimeFigureOut">
              <a:rPr lang="nl-NL" smtClean="0"/>
              <a:t>26-11-2017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3AD17-780D-4E9D-A2C9-79B6BC4EFE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14461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77372-0420-4514-AF7F-4B83182651D5}" type="datetimeFigureOut">
              <a:rPr lang="nl-NL" smtClean="0"/>
              <a:t>26-11-2017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3AD17-780D-4E9D-A2C9-79B6BC4EFE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31998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77372-0420-4514-AF7F-4B83182651D5}" type="datetimeFigureOut">
              <a:rPr lang="nl-NL" smtClean="0"/>
              <a:t>26-11-2017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3AD17-780D-4E9D-A2C9-79B6BC4EFE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79152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77372-0420-4514-AF7F-4B83182651D5}" type="datetimeFigureOut">
              <a:rPr lang="nl-NL" smtClean="0"/>
              <a:t>26-11-2017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3AD17-780D-4E9D-A2C9-79B6BC4EFE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94643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77372-0420-4514-AF7F-4B83182651D5}" type="datetimeFigureOut">
              <a:rPr lang="nl-NL" smtClean="0"/>
              <a:t>26-11-2017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3AD17-780D-4E9D-A2C9-79B6BC4EFE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9086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77372-0420-4514-AF7F-4B83182651D5}" type="datetimeFigureOut">
              <a:rPr lang="nl-NL" smtClean="0"/>
              <a:t>26-11-2017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3AD17-780D-4E9D-A2C9-79B6BC4EFE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00567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77372-0420-4514-AF7F-4B83182651D5}" type="datetimeFigureOut">
              <a:rPr lang="nl-NL" smtClean="0"/>
              <a:t>26-11-2017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3AD17-780D-4E9D-A2C9-79B6BC4EFE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63188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77372-0420-4514-AF7F-4B83182651D5}" type="datetimeFigureOut">
              <a:rPr lang="nl-NL" smtClean="0"/>
              <a:t>26-11-2017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3AD17-780D-4E9D-A2C9-79B6BC4EFE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19846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77372-0420-4514-AF7F-4B83182651D5}" type="datetimeFigureOut">
              <a:rPr lang="nl-NL" smtClean="0"/>
              <a:t>26-11-2017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3AD17-780D-4E9D-A2C9-79B6BC4EFE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34256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77372-0420-4514-AF7F-4B83182651D5}" type="datetimeFigureOut">
              <a:rPr lang="nl-NL" smtClean="0"/>
              <a:t>26-11-2017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3AD17-780D-4E9D-A2C9-79B6BC4EFE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80683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77372-0420-4514-AF7F-4B83182651D5}" type="datetimeFigureOut">
              <a:rPr lang="nl-NL" smtClean="0"/>
              <a:t>26-11-2017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3AD17-780D-4E9D-A2C9-79B6BC4EFE09}" type="slidenum">
              <a:rPr lang="nl-NL" smtClean="0"/>
              <a:t>‹nr.›</a:t>
            </a:fld>
            <a:endParaRPr lang="nl-NL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460993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77372-0420-4514-AF7F-4B83182651D5}" type="datetimeFigureOut">
              <a:rPr lang="nl-NL" smtClean="0"/>
              <a:t>26-11-2017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3AD17-780D-4E9D-A2C9-79B6BC4EFE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84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77372-0420-4514-AF7F-4B83182651D5}" type="datetimeFigureOut">
              <a:rPr lang="nl-NL" smtClean="0"/>
              <a:t>26-11-2017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3AD17-780D-4E9D-A2C9-79B6BC4EFE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6981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77372-0420-4514-AF7F-4B83182651D5}" type="datetimeFigureOut">
              <a:rPr lang="nl-NL" smtClean="0"/>
              <a:t>26-11-2017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3AD17-780D-4E9D-A2C9-79B6BC4EFE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6266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77372-0420-4514-AF7F-4B83182651D5}" type="datetimeFigureOut">
              <a:rPr lang="nl-NL" smtClean="0"/>
              <a:t>26-11-2017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3AD17-780D-4E9D-A2C9-79B6BC4EFE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11936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77372-0420-4514-AF7F-4B83182651D5}" type="datetimeFigureOut">
              <a:rPr lang="nl-NL" smtClean="0"/>
              <a:t>26-11-2017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3AD17-780D-4E9D-A2C9-79B6BC4EFE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9580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77372-0420-4514-AF7F-4B83182651D5}" type="datetimeFigureOut">
              <a:rPr lang="nl-NL" smtClean="0"/>
              <a:t>26-11-2017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3AD17-780D-4E9D-A2C9-79B6BC4EFE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7289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77372-0420-4514-AF7F-4B83182651D5}" type="datetimeFigureOut">
              <a:rPr lang="nl-NL" smtClean="0"/>
              <a:t>26-11-2017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3AD17-780D-4E9D-A2C9-79B6BC4EFE09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36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77372-0420-4514-AF7F-4B83182651D5}" type="datetimeFigureOut">
              <a:rPr lang="nl-NL" smtClean="0"/>
              <a:t>26-11-2017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3AD17-780D-4E9D-A2C9-79B6BC4EFE09}" type="slidenum">
              <a:rPr lang="nl-NL" smtClean="0"/>
              <a:t>‹nr.›</a:t>
            </a:fld>
            <a:endParaRPr lang="nl-NL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730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77372-0420-4514-AF7F-4B83182651D5}" type="datetimeFigureOut">
              <a:rPr lang="nl-NL" smtClean="0"/>
              <a:t>26-11-2017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3AD17-780D-4E9D-A2C9-79B6BC4EFE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567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77372-0420-4514-AF7F-4B83182651D5}" type="datetimeFigureOut">
              <a:rPr lang="nl-NL" smtClean="0"/>
              <a:t>26-11-2017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3AD17-780D-4E9D-A2C9-79B6BC4EFE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540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77372-0420-4514-AF7F-4B83182651D5}" type="datetimeFigureOut">
              <a:rPr lang="nl-NL" smtClean="0"/>
              <a:t>26-11-2017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3AD17-780D-4E9D-A2C9-79B6BC4EFE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3656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F477372-0420-4514-AF7F-4B83182651D5}" type="datetimeFigureOut">
              <a:rPr lang="nl-NL" smtClean="0"/>
              <a:t>26-11-2017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13AD17-780D-4E9D-A2C9-79B6BC4EFE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1322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7" r:id="rId1"/>
    <p:sldLayoutId id="2147483968" r:id="rId2"/>
    <p:sldLayoutId id="2147483969" r:id="rId3"/>
    <p:sldLayoutId id="2147483970" r:id="rId4"/>
    <p:sldLayoutId id="2147483971" r:id="rId5"/>
    <p:sldLayoutId id="2147483972" r:id="rId6"/>
    <p:sldLayoutId id="2147483973" r:id="rId7"/>
    <p:sldLayoutId id="2147483974" r:id="rId8"/>
    <p:sldLayoutId id="2147483975" r:id="rId9"/>
    <p:sldLayoutId id="2147483976" r:id="rId10"/>
    <p:sldLayoutId id="21474839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F477372-0420-4514-AF7F-4B83182651D5}" type="datetimeFigureOut">
              <a:rPr lang="nl-NL" smtClean="0"/>
              <a:t>26-11-2017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13AD17-780D-4E9D-A2C9-79B6BC4EFE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7060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9" r:id="rId1"/>
    <p:sldLayoutId id="2147483980" r:id="rId2"/>
    <p:sldLayoutId id="2147483981" r:id="rId3"/>
    <p:sldLayoutId id="2147483982" r:id="rId4"/>
    <p:sldLayoutId id="2147483983" r:id="rId5"/>
    <p:sldLayoutId id="2147483984" r:id="rId6"/>
    <p:sldLayoutId id="2147483985" r:id="rId7"/>
    <p:sldLayoutId id="2147483986" r:id="rId8"/>
    <p:sldLayoutId id="2147483987" r:id="rId9"/>
    <p:sldLayoutId id="2147483988" r:id="rId10"/>
    <p:sldLayoutId id="21474839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F477372-0420-4514-AF7F-4B83182651D5}" type="datetimeFigureOut">
              <a:rPr lang="nl-NL" smtClean="0"/>
              <a:t>26-11-2017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213AD17-780D-4E9D-A2C9-79B6BC4EFE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3181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  <p:sldLayoutId id="2147484140" r:id="rId12"/>
    <p:sldLayoutId id="2147484141" r:id="rId13"/>
    <p:sldLayoutId id="2147484142" r:id="rId14"/>
    <p:sldLayoutId id="2147484143" r:id="rId15"/>
    <p:sldLayoutId id="2147484144" r:id="rId16"/>
    <p:sldLayoutId id="214748414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4.xml"/><Relationship Id="rId1" Type="http://schemas.openxmlformats.org/officeDocument/2006/relationships/video" Target="https://www.youtube.com/embed/CMe8ST47Lag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51012" y="689548"/>
            <a:ext cx="8689976" cy="3522688"/>
          </a:xfrm>
        </p:spPr>
        <p:txBody>
          <a:bodyPr>
            <a:noAutofit/>
          </a:bodyPr>
          <a:lstStyle/>
          <a:p>
            <a:r>
              <a:rPr lang="nl-NL" sz="6000" dirty="0"/>
              <a:t>Maatwerk </a:t>
            </a:r>
            <a:r>
              <a:rPr lang="nl-NL" sz="6000" dirty="0">
                <a:latin typeface="Bodoni MT Black" panose="02070A03080606020203" pitchFamily="18" charset="0"/>
              </a:rPr>
              <a:t>en </a:t>
            </a:r>
            <a:r>
              <a:rPr lang="nl-NL" sz="6000" dirty="0">
                <a:latin typeface="Algerian" panose="04020705040A02060702" pitchFamily="82" charset="0"/>
              </a:rPr>
              <a:t>motivatie </a:t>
            </a:r>
            <a:r>
              <a:rPr lang="nl-NL" sz="6000" dirty="0">
                <a:latin typeface="Copperplate Gothic Bold" panose="020E0705020206020404" pitchFamily="34" charset="0"/>
              </a:rPr>
              <a:t>als </a:t>
            </a:r>
            <a:r>
              <a:rPr lang="nl-NL" sz="6000" dirty="0">
                <a:latin typeface="Bauhaus 93" panose="04030905020B02020C02" pitchFamily="82" charset="0"/>
              </a:rPr>
              <a:t>basis </a:t>
            </a:r>
            <a:r>
              <a:rPr lang="nl-NL" sz="6000" dirty="0">
                <a:latin typeface="Forte" panose="03060902040502070203" pitchFamily="66" charset="0"/>
              </a:rPr>
              <a:t>voor </a:t>
            </a:r>
            <a:r>
              <a:rPr lang="nl-NL" sz="6000" dirty="0">
                <a:latin typeface="Rockwell" panose="02060603020205020403" pitchFamily="18" charset="0"/>
              </a:rPr>
              <a:t>(persoonlijke) </a:t>
            </a:r>
            <a:r>
              <a:rPr lang="nl-NL" sz="6000" dirty="0">
                <a:latin typeface="Showcard Gothic" panose="04020904020102020604" pitchFamily="82" charset="0"/>
              </a:rPr>
              <a:t>ontwikkeling</a:t>
            </a:r>
            <a:endParaRPr lang="nl-NL" sz="60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751012" y="4754880"/>
            <a:ext cx="8689976" cy="886265"/>
          </a:xfrm>
        </p:spPr>
        <p:txBody>
          <a:bodyPr>
            <a:normAutofit/>
          </a:bodyPr>
          <a:lstStyle/>
          <a:p>
            <a:r>
              <a:rPr lang="nl-NL" dirty="0">
                <a:latin typeface="Arial Black" panose="020B0A04020102020204" pitchFamily="34" charset="0"/>
                <a:cs typeface="Arial" panose="020B0604020202020204" pitchFamily="34" charset="0"/>
              </a:rPr>
              <a:t>Pascal Cuijpers</a:t>
            </a:r>
          </a:p>
        </p:txBody>
      </p:sp>
    </p:spTree>
    <p:extLst>
      <p:ext uri="{BB962C8B-B14F-4D97-AF65-F5344CB8AC3E}">
        <p14:creationId xmlns:p14="http://schemas.microsoft.com/office/powerpoint/2010/main" val="4095023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NL" sz="2800" dirty="0">
                <a:latin typeface="Arial Black" panose="020B0A04020102020204" pitchFamily="34" charset="0"/>
              </a:rPr>
              <a:t>kwaliteitenspel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913774" y="1758462"/>
            <a:ext cx="10363826" cy="4032737"/>
          </a:xfrm>
        </p:spPr>
        <p:txBody>
          <a:bodyPr/>
          <a:lstStyle/>
          <a:p>
            <a:pPr marL="0" indent="0">
              <a:buNone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In tweetallen vertellen over keuze kaartje: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Hoe heb je deze kwaliteit ingezet om succeservaringen te realiseren?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Wat heeft je dit opgeleverd?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Hoe zet je evt. deze kwaliteit in tijdens de (mentor)lessen?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Kun je meerdere kwaliteiten van jezelf benoemen?</a:t>
            </a:r>
          </a:p>
          <a:p>
            <a:pPr marL="0" indent="0">
              <a:buNone/>
            </a:pP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7619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800" dirty="0">
                <a:latin typeface="Arial Black" panose="020B0A04020102020204" pitchFamily="34" charset="0"/>
              </a:rPr>
              <a:t>Persoonlijk verhaal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763" y="1772529"/>
            <a:ext cx="7920111" cy="3727939"/>
          </a:xfrm>
        </p:spPr>
      </p:pic>
    </p:spTree>
    <p:extLst>
      <p:ext uri="{BB962C8B-B14F-4D97-AF65-F5344CB8AC3E}">
        <p14:creationId xmlns:p14="http://schemas.microsoft.com/office/powerpoint/2010/main" val="18200212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15526B-0973-4DE8-81EB-4613CBD5F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nl-NL" sz="2800" dirty="0">
              <a:latin typeface="Arial Black" panose="020B0A04020102020204" pitchFamily="34" charset="0"/>
            </a:endParaRPr>
          </a:p>
        </p:txBody>
      </p:sp>
      <p:pic>
        <p:nvPicPr>
          <p:cNvPr id="6" name="Tijdelijke aanduiding voor afbeelding 5">
            <a:extLst>
              <a:ext uri="{FF2B5EF4-FFF2-40B4-BE49-F238E27FC236}">
                <a16:creationId xmlns:a16="http://schemas.microsoft.com/office/drawing/2014/main" id="{E727A9AF-5F24-4ED3-93BB-E3BDC04FFA7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7" r="5447"/>
          <a:stretch>
            <a:fillRect/>
          </a:stretch>
        </p:blipFill>
        <p:spPr/>
      </p:pic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C4E60AC-839F-4BE8-80D4-7D8074A10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3794" y="759654"/>
            <a:ext cx="5934949" cy="5031545"/>
          </a:xfrm>
        </p:spPr>
        <p:txBody>
          <a:bodyPr>
            <a:normAutofit/>
          </a:bodyPr>
          <a:lstStyle/>
          <a:p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BOEK ‘LERAREN ZIJN NET ECHTE MENSEN’</a:t>
            </a:r>
          </a:p>
          <a:p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BOEK ‘Leraren hebben meer vakantie dan mensen die werken’</a:t>
            </a:r>
          </a:p>
          <a:p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Scheurkalender ‘200 dagen school &amp; scheuren’</a:t>
            </a:r>
          </a:p>
          <a:p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(allen uitgeverij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quirijn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7142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NL" sz="2800" dirty="0">
                <a:latin typeface="Arial Black" panose="020B0A04020102020204" pitchFamily="34" charset="0"/>
              </a:rPr>
              <a:t>Leerlingen die (eigen) stimulans, vaardigheden en motivatie missen: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913774" y="1983546"/>
            <a:ext cx="10363826" cy="3807654"/>
          </a:xfrm>
        </p:spPr>
        <p:txBody>
          <a:bodyPr/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Weinig / geen erkenning of succeservaringen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Motivatiegebrek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Slechte(re) cijfers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onderpresteren</a:t>
            </a:r>
          </a:p>
        </p:txBody>
      </p:sp>
    </p:spTree>
    <p:extLst>
      <p:ext uri="{BB962C8B-B14F-4D97-AF65-F5344CB8AC3E}">
        <p14:creationId xmlns:p14="http://schemas.microsoft.com/office/powerpoint/2010/main" val="9763818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NL" sz="2800" dirty="0">
                <a:latin typeface="Arial Black" panose="020B0A04020102020204" pitchFamily="34" charset="0"/>
              </a:rPr>
              <a:t>Dit kan zorgen voor: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913774" y="1758462"/>
            <a:ext cx="10363826" cy="4032738"/>
          </a:xfrm>
        </p:spPr>
        <p:txBody>
          <a:bodyPr/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Onzekerheid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Faalangst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Stress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minderwaardigheidsgevoel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Uitzichtloosheid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Depressie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Destructief handelen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Onrust en chaos </a:t>
            </a:r>
          </a:p>
        </p:txBody>
      </p:sp>
    </p:spTree>
    <p:extLst>
      <p:ext uri="{BB962C8B-B14F-4D97-AF65-F5344CB8AC3E}">
        <p14:creationId xmlns:p14="http://schemas.microsoft.com/office/powerpoint/2010/main" val="6938408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NL" sz="2800" dirty="0">
                <a:latin typeface="Arial Black" panose="020B0A04020102020204" pitchFamily="34" charset="0"/>
              </a:rPr>
              <a:t>Ander voorbeeld (1):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913774" y="1716258"/>
            <a:ext cx="10363826" cy="4074941"/>
          </a:xfrm>
        </p:spPr>
        <p:txBody>
          <a:bodyPr/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Lezing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marc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lammers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(coach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nederlands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hockeyteam vrouwen)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Waarom - niet intrinsiek - van een 5 naar een 6 willen?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Beter intrinsieke kwaliteit uitbouwen van een 8 naar een 9! 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Inzetten op kwaliteiten, niet op kwantiteiten!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Hockeyvoorbeeld proberen in te zetten als motivatie-metafoor voor maatwerk in onderwijs </a:t>
            </a:r>
          </a:p>
        </p:txBody>
      </p:sp>
    </p:spTree>
    <p:extLst>
      <p:ext uri="{BB962C8B-B14F-4D97-AF65-F5344CB8AC3E}">
        <p14:creationId xmlns:p14="http://schemas.microsoft.com/office/powerpoint/2010/main" val="8749820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NL" sz="2800" dirty="0">
                <a:latin typeface="Arial Black" panose="020B0A04020102020204" pitchFamily="34" charset="0"/>
              </a:rPr>
              <a:t>Ander voorbeeld (2):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913774" y="1674055"/>
            <a:ext cx="10363826" cy="41171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Engels rugbyteam -19 jaar: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Naast rugbytraining balletles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Out of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box – denken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Naast kracht, inhoud en techniek inzetten op andere spiergroepen, verfijnde motoriek en motivatie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Bredere aanleg, uitbouw maatwerk</a:t>
            </a:r>
          </a:p>
          <a:p>
            <a:pPr marL="0" indent="0">
              <a:buNone/>
            </a:pP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Dit voorbeeld staat niet op zichzelf!</a:t>
            </a:r>
          </a:p>
        </p:txBody>
      </p:sp>
    </p:spTree>
    <p:extLst>
      <p:ext uri="{BB962C8B-B14F-4D97-AF65-F5344CB8AC3E}">
        <p14:creationId xmlns:p14="http://schemas.microsoft.com/office/powerpoint/2010/main" val="33493702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NL" sz="2800" dirty="0">
                <a:latin typeface="Arial Black" panose="020B0A04020102020204" pitchFamily="34" charset="0"/>
              </a:rPr>
              <a:t>Belang van loyaliteit en erkenning geven: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913774" y="1294228"/>
            <a:ext cx="10363826" cy="4496973"/>
          </a:xfrm>
        </p:spPr>
        <p:txBody>
          <a:bodyPr>
            <a:normAutofit fontScale="92500" lnSpcReduction="20000"/>
          </a:bodyPr>
          <a:lstStyle/>
          <a:p>
            <a:pPr marL="457200" lvl="1" indent="0">
              <a:buNone/>
            </a:pPr>
            <a:endParaRPr lang="nl-NL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200" dirty="0">
                <a:latin typeface="Arial" panose="020B0604020202020204" pitchFamily="34" charset="0"/>
                <a:cs typeface="Arial" panose="020B0604020202020204" pitchFamily="34" charset="0"/>
              </a:rPr>
              <a:t>werkt Motiverend</a:t>
            </a:r>
          </a:p>
          <a:p>
            <a:r>
              <a:rPr lang="nl-NL" sz="2200" dirty="0">
                <a:latin typeface="Arial" panose="020B0604020202020204" pitchFamily="34" charset="0"/>
                <a:cs typeface="Arial" panose="020B0604020202020204" pitchFamily="34" charset="0"/>
              </a:rPr>
              <a:t>Werkt constructief</a:t>
            </a:r>
          </a:p>
          <a:p>
            <a:r>
              <a:rPr lang="nl-NL" sz="2200" dirty="0">
                <a:latin typeface="Arial" panose="020B0604020202020204" pitchFamily="34" charset="0"/>
                <a:cs typeface="Arial" panose="020B0604020202020204" pitchFamily="34" charset="0"/>
              </a:rPr>
              <a:t>Minder onzeker</a:t>
            </a:r>
          </a:p>
          <a:p>
            <a:r>
              <a:rPr lang="nl-NL" sz="2200" dirty="0">
                <a:latin typeface="Arial" panose="020B0604020202020204" pitchFamily="34" charset="0"/>
                <a:cs typeface="Arial" panose="020B0604020202020204" pitchFamily="34" charset="0"/>
              </a:rPr>
              <a:t>Meer uitzicht</a:t>
            </a:r>
          </a:p>
          <a:p>
            <a:r>
              <a:rPr lang="nl-NL" sz="2200" dirty="0">
                <a:latin typeface="Arial" panose="020B0604020202020204" pitchFamily="34" charset="0"/>
                <a:cs typeface="Arial" panose="020B0604020202020204" pitchFamily="34" charset="0"/>
              </a:rPr>
              <a:t>Biedt Toekomstperspectief</a:t>
            </a:r>
          </a:p>
          <a:p>
            <a:r>
              <a:rPr lang="nl-NL" sz="2200" dirty="0">
                <a:latin typeface="Arial" panose="020B0604020202020204" pitchFamily="34" charset="0"/>
                <a:cs typeface="Arial" panose="020B0604020202020204" pitchFamily="34" charset="0"/>
              </a:rPr>
              <a:t>Men voelt zich gelukkiger</a:t>
            </a:r>
          </a:p>
          <a:p>
            <a:r>
              <a:rPr lang="nl-NL" sz="2200" dirty="0">
                <a:latin typeface="Arial" panose="020B0604020202020204" pitchFamily="34" charset="0"/>
                <a:cs typeface="Arial" panose="020B0604020202020204" pitchFamily="34" charset="0"/>
              </a:rPr>
              <a:t>Minder spanning</a:t>
            </a:r>
          </a:p>
          <a:p>
            <a:r>
              <a:rPr lang="nl-NL" sz="2200" dirty="0">
                <a:latin typeface="Arial" panose="020B0604020202020204" pitchFamily="34" charset="0"/>
                <a:cs typeface="Arial" panose="020B0604020202020204" pitchFamily="34" charset="0"/>
              </a:rPr>
              <a:t>Betere resultaten</a:t>
            </a:r>
          </a:p>
          <a:p>
            <a:r>
              <a:rPr lang="nl-NL" sz="2200" dirty="0">
                <a:latin typeface="Arial" panose="020B0604020202020204" pitchFamily="34" charset="0"/>
                <a:cs typeface="Arial" panose="020B0604020202020204" pitchFamily="34" charset="0"/>
              </a:rPr>
              <a:t>Minder onrust en chaos</a:t>
            </a:r>
          </a:p>
          <a:p>
            <a:pPr marL="457200" lvl="1" indent="0">
              <a:buNone/>
            </a:pPr>
            <a:endParaRPr lang="nl-NL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2315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Arial Black" panose="020B0A04020102020204" pitchFamily="34" charset="0"/>
              </a:rPr>
              <a:t>‘slash-maatschappij’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018" y="1913207"/>
            <a:ext cx="7962314" cy="3877994"/>
          </a:xfrm>
        </p:spPr>
      </p:pic>
    </p:spTree>
    <p:extLst>
      <p:ext uri="{BB962C8B-B14F-4D97-AF65-F5344CB8AC3E}">
        <p14:creationId xmlns:p14="http://schemas.microsoft.com/office/powerpoint/2010/main" val="33705282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800" dirty="0">
                <a:latin typeface="Arial Black" panose="020B0A04020102020204" pitchFamily="34" charset="0"/>
              </a:rPr>
              <a:t>rollen die we in ons leven vervullen: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l-NL" u="sng" dirty="0">
                <a:latin typeface="Arial Black" panose="020B0A04020102020204" pitchFamily="34" charset="0"/>
              </a:rPr>
              <a:t>Vastliggende rollen:</a:t>
            </a:r>
          </a:p>
          <a:p>
            <a:pPr marL="0" indent="0">
              <a:buNone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weinig / geen invloed)</a:t>
            </a:r>
          </a:p>
          <a:p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Man</a:t>
            </a:r>
          </a:p>
          <a:p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Nederlander</a:t>
            </a:r>
          </a:p>
          <a:p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Zoon </a:t>
            </a:r>
          </a:p>
          <a:p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Kleinzoon</a:t>
            </a:r>
          </a:p>
          <a:p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Neef</a:t>
            </a:r>
          </a:p>
          <a:p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oom</a:t>
            </a:r>
          </a:p>
          <a:p>
            <a:pPr marL="0" indent="0">
              <a:buNone/>
            </a:pP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14"/>
          </p:nvPr>
        </p:nvSpPr>
        <p:spPr/>
        <p:txBody>
          <a:bodyPr numCol="2">
            <a:normAutofit fontScale="77500" lnSpcReduction="20000"/>
          </a:bodyPr>
          <a:lstStyle/>
          <a:p>
            <a:r>
              <a:rPr lang="nl-NL" u="sng" dirty="0">
                <a:latin typeface="Arial Black" panose="020B0A04020102020204" pitchFamily="34" charset="0"/>
              </a:rPr>
              <a:t>vrijwillige rollen:</a:t>
            </a:r>
          </a:p>
          <a:p>
            <a:pPr marL="0" indent="0">
              <a:buNone/>
            </a:pPr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((veel) invloed)</a:t>
            </a:r>
          </a:p>
          <a:p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partner</a:t>
            </a:r>
          </a:p>
          <a:p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Schoonzoon</a:t>
            </a:r>
          </a:p>
          <a:p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Vriend</a:t>
            </a:r>
          </a:p>
          <a:p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Kennis</a:t>
            </a:r>
          </a:p>
          <a:p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Collega</a:t>
            </a:r>
          </a:p>
          <a:p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Leraar</a:t>
            </a:r>
          </a:p>
          <a:p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Faalangstreductietrainer</a:t>
            </a:r>
          </a:p>
          <a:p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Publicist</a:t>
            </a:r>
          </a:p>
          <a:p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Auteur</a:t>
            </a:r>
          </a:p>
          <a:p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Schilder</a:t>
            </a:r>
          </a:p>
          <a:p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Spreker</a:t>
            </a:r>
          </a:p>
          <a:p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Sporter</a:t>
            </a:r>
          </a:p>
          <a:p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Facebook-vriend</a:t>
            </a:r>
          </a:p>
          <a:p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Twitter-contact</a:t>
            </a:r>
          </a:p>
          <a:p>
            <a:r>
              <a:rPr lang="nl-NL" sz="1400" dirty="0" err="1">
                <a:latin typeface="Arial" panose="020B0604020202020204" pitchFamily="34" charset="0"/>
                <a:cs typeface="Arial" panose="020B0604020202020204" pitchFamily="34" charset="0"/>
              </a:rPr>
              <a:t>Linkedin</a:t>
            </a:r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-relatie</a:t>
            </a:r>
          </a:p>
          <a:p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buurman</a:t>
            </a:r>
          </a:p>
          <a:p>
            <a:pPr marL="0" indent="0">
              <a:buNone/>
            </a:pP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118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nl-NL" sz="6000" dirty="0">
              <a:latin typeface="Arial Black" panose="020B0A04020102020204" pitchFamily="34" charset="0"/>
            </a:endParaRP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618" y="984739"/>
            <a:ext cx="9847385" cy="4806462"/>
          </a:xfrm>
        </p:spPr>
      </p:pic>
    </p:spTree>
    <p:extLst>
      <p:ext uri="{BB962C8B-B14F-4D97-AF65-F5344CB8AC3E}">
        <p14:creationId xmlns:p14="http://schemas.microsoft.com/office/powerpoint/2010/main" val="729530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800" dirty="0">
                <a:latin typeface="Arial Black" panose="020B0A04020102020204" pitchFamily="34" charset="0"/>
              </a:rPr>
              <a:t>Omschrijf je eigen rollen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486" y="1842869"/>
            <a:ext cx="6161649" cy="3948332"/>
          </a:xfrm>
        </p:spPr>
      </p:pic>
    </p:spTree>
    <p:extLst>
      <p:ext uri="{BB962C8B-B14F-4D97-AF65-F5344CB8AC3E}">
        <p14:creationId xmlns:p14="http://schemas.microsoft.com/office/powerpoint/2010/main" val="953599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NL" sz="2800" dirty="0">
                <a:latin typeface="Arial Black" panose="020B0A04020102020204" pitchFamily="34" charset="0"/>
              </a:rPr>
              <a:t>‘</a:t>
            </a:r>
            <a:r>
              <a:rPr lang="nl-NL" sz="2800" dirty="0" err="1">
                <a:latin typeface="Arial Black" panose="020B0A04020102020204" pitchFamily="34" charset="0"/>
              </a:rPr>
              <a:t>Slashen</a:t>
            </a:r>
            <a:r>
              <a:rPr lang="nl-NL" sz="2800" dirty="0">
                <a:latin typeface="Arial Black" panose="020B0A04020102020204" pitchFamily="34" charset="0"/>
              </a:rPr>
              <a:t>’ in de huidige maatschappij: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913774" y="1730326"/>
            <a:ext cx="10363826" cy="4060874"/>
          </a:xfrm>
        </p:spPr>
        <p:txBody>
          <a:bodyPr>
            <a:normAutofit/>
          </a:bodyPr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Vraag naar maatwerk en personalisatie in de (aankomende) 24-uurs economie 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inspelen op vragen als ‘wie ben ik?’ en ‘wat ben ik?’ 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inspelen op behoeften consument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Veranderende rollenpatronen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Meer keuzemogelijkheden</a:t>
            </a:r>
          </a:p>
          <a:p>
            <a:pPr marL="0" indent="0">
              <a:buNone/>
            </a:pP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7391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1331742"/>
          </a:xfrm>
        </p:spPr>
        <p:txBody>
          <a:bodyPr>
            <a:normAutofit/>
          </a:bodyPr>
          <a:lstStyle/>
          <a:p>
            <a:pPr algn="l"/>
            <a:r>
              <a:rPr lang="nl-NL" sz="2800" dirty="0">
                <a:latin typeface="Arial Black" panose="020B0A04020102020204" pitchFamily="34" charset="0"/>
              </a:rPr>
              <a:t>Ontwikkeling nieuwe concepten:</a:t>
            </a:r>
          </a:p>
        </p:txBody>
      </p:sp>
      <p:pic>
        <p:nvPicPr>
          <p:cNvPr id="5" name="Tijdelijke aanduiding voor afbeelding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36" r="26436"/>
          <a:stretch>
            <a:fillRect/>
          </a:stretch>
        </p:blipFill>
        <p:spPr>
          <a:xfrm>
            <a:off x="6555545" y="609601"/>
            <a:ext cx="4656406" cy="5181600"/>
          </a:xfrm>
        </p:spPr>
      </p:pic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913794" y="2096086"/>
            <a:ext cx="5934949" cy="3695114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Concept stores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2000" dirty="0" err="1"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latin typeface="Arial" panose="020B0604020202020204" pitchFamily="34" charset="0"/>
                <a:cs typeface="Arial" panose="020B0604020202020204" pitchFamily="34" charset="0"/>
              </a:rPr>
              <a:t>eat</a:t>
            </a: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 – restaurants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Pop up – stores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Gepersonaliseerd consumeren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2000" dirty="0" err="1">
                <a:latin typeface="Arial" panose="020B0604020202020204" pitchFamily="34" charset="0"/>
                <a:cs typeface="Arial" panose="020B0604020202020204" pitchFamily="34" charset="0"/>
              </a:rPr>
              <a:t>Spotify</a:t>
            </a: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nl-NL" sz="2000" dirty="0" err="1">
                <a:latin typeface="Arial" panose="020B0604020202020204" pitchFamily="34" charset="0"/>
                <a:cs typeface="Arial" panose="020B0604020202020204" pitchFamily="34" charset="0"/>
              </a:rPr>
              <a:t>netflix</a:t>
            </a: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6389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8C39D0-52B8-41F2-B413-369316E6A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800" dirty="0">
                <a:latin typeface="Arial Black" panose="020B0A04020102020204" pitchFamily="34" charset="0"/>
              </a:rPr>
              <a:t>Filmpje ‘de stip’</a:t>
            </a:r>
          </a:p>
        </p:txBody>
      </p:sp>
      <p:pic>
        <p:nvPicPr>
          <p:cNvPr id="7" name="Onlinemedia 6">
            <a:hlinkClick r:id="" action="ppaction://media"/>
            <a:extLst>
              <a:ext uri="{FF2B5EF4-FFF2-40B4-BE49-F238E27FC236}">
                <a16:creationId xmlns:a16="http://schemas.microsoft.com/office/drawing/2014/main" id="{A339020A-9EBE-4FCF-86F3-85292AA2B097}"/>
              </a:ext>
            </a:extLst>
          </p:cNvPr>
          <p:cNvPicPr>
            <a:picLocks noGrp="1" noRot="1" noChangeAspect="1"/>
          </p:cNvPicPr>
          <p:nvPr>
            <p:ph sz="quarter" idx="13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432517" y="1955409"/>
            <a:ext cx="5261317" cy="350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4481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NL" sz="2800" dirty="0">
                <a:latin typeface="Arial Black" panose="020B0A04020102020204" pitchFamily="34" charset="0"/>
              </a:rPr>
              <a:t>Eindconclusie: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913774" y="1814732"/>
            <a:ext cx="10363826" cy="3976467"/>
          </a:xfrm>
        </p:spPr>
        <p:txBody>
          <a:bodyPr>
            <a:normAutofit/>
          </a:bodyPr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maatwerk bieden en mogen ontvangen is een belangrijk gegeven in ieders leven, t.b.v. motivatie, ontwikkeling én vreugde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Interesse, inleving en aandacht zijn speerpunten in het verkrijgen en bieden van motivatie aan leerlingen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Kies een rol die bij je past en waar je positieve energie van krijgt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Geniet van succes(sen) (bieden)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Durf te mislukken (er kunnen mooie dingen ontstaan uit mislukkingen!)</a:t>
            </a:r>
          </a:p>
          <a:p>
            <a:pPr marL="0" indent="0">
              <a:buNone/>
            </a:pP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814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800" dirty="0">
                <a:latin typeface="Arial Black" panose="020B0A04020102020204" pitchFamily="34" charset="0"/>
              </a:rPr>
              <a:t>Vragenrondje / debat / </a:t>
            </a:r>
            <a:r>
              <a:rPr lang="nl-NL" sz="2800" dirty="0" err="1">
                <a:latin typeface="Arial Black" panose="020B0A04020102020204" pitchFamily="34" charset="0"/>
              </a:rPr>
              <a:t>wvttk</a:t>
            </a:r>
            <a:endParaRPr lang="nl-NL" sz="2800" dirty="0">
              <a:latin typeface="Arial Black" panose="020B0A04020102020204" pitchFamily="34" charset="0"/>
            </a:endParaRP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499" y="1871003"/>
            <a:ext cx="9608233" cy="3920197"/>
          </a:xfrm>
        </p:spPr>
      </p:pic>
    </p:spTree>
    <p:extLst>
      <p:ext uri="{BB962C8B-B14F-4D97-AF65-F5344CB8AC3E}">
        <p14:creationId xmlns:p14="http://schemas.microsoft.com/office/powerpoint/2010/main" val="40169917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800" dirty="0">
                <a:latin typeface="Arial Black" panose="020B0A04020102020204" pitchFamily="34" charset="0"/>
              </a:rPr>
              <a:t>Dank voor de aandacht!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154" y="1885071"/>
            <a:ext cx="8032651" cy="4079631"/>
          </a:xfrm>
        </p:spPr>
      </p:pic>
    </p:spTree>
    <p:extLst>
      <p:ext uri="{BB962C8B-B14F-4D97-AF65-F5344CB8AC3E}">
        <p14:creationId xmlns:p14="http://schemas.microsoft.com/office/powerpoint/2010/main" val="2005018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913774" y="1055078"/>
            <a:ext cx="10363826" cy="4736122"/>
          </a:xfrm>
        </p:spPr>
        <p:txBody>
          <a:bodyPr/>
          <a:lstStyle/>
          <a:p>
            <a:pPr marL="0" indent="0">
              <a:buNone/>
            </a:pPr>
            <a:r>
              <a:rPr lang="nl-NL" sz="2800" dirty="0">
                <a:latin typeface="Arial Black" panose="020B0A04020102020204" pitchFamily="34" charset="0"/>
              </a:rPr>
              <a:t>inhoud workshop: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Wat is maatwerk?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Huidige STAAT ONDERWIJS OP GEBIED VAN MAATWERK EN MOTIVATIE 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BELANG VAN MAATWERK EN MOTIVATIE algemeen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INZICHTEN IN (PERSOONLIJKE) KWALITEITEN EN ROLLEN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DEBAT / VRAGENRONDJE /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wvttk</a:t>
            </a:r>
            <a:endParaRPr lang="nl-NL" dirty="0">
              <a:latin typeface="Arial Black" panose="020B0A04020102020204" pitchFamily="34" charset="0"/>
            </a:endParaRPr>
          </a:p>
          <a:p>
            <a:endParaRPr lang="nl-NL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273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3774" y="407963"/>
            <a:ext cx="10364452" cy="1533379"/>
          </a:xfrm>
        </p:spPr>
        <p:txBody>
          <a:bodyPr>
            <a:normAutofit/>
          </a:bodyPr>
          <a:lstStyle/>
          <a:p>
            <a:pPr algn="l"/>
            <a:r>
              <a:rPr lang="nl-NL" sz="2800" dirty="0">
                <a:latin typeface="Arial Black" panose="020B0A04020102020204" pitchFamily="34" charset="0"/>
              </a:rPr>
              <a:t>Maatwerk: van ‘jij moet’ naar ‘ik wil’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13774" y="2053883"/>
            <a:ext cx="3298976" cy="313210"/>
          </a:xfrm>
        </p:spPr>
        <p:txBody>
          <a:bodyPr/>
          <a:lstStyle/>
          <a:p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docent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15"/>
          </p:nvPr>
        </p:nvSpPr>
        <p:spPr/>
        <p:txBody>
          <a:bodyPr>
            <a:normAutofit fontScale="92500" lnSpcReduction="10000"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Voldoen aan behoeften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Wensen / verwachtingen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Bieden Vertrouwen   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Durven experimenteren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Deskundigheid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Diverse werkvormen hanteren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Talentontwikkeling stimuleren </a:t>
            </a:r>
          </a:p>
          <a:p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452389" y="2053883"/>
            <a:ext cx="3291521" cy="313210"/>
          </a:xfrm>
        </p:spPr>
        <p:txBody>
          <a:bodyPr/>
          <a:lstStyle/>
          <a:p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leerling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meer eigen regie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Verantwoordelijkheid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Vertrouwen in organisatie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Keuzes maken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zelfstandigheid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Talenten ontwikkelen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3"/>
          </p:nvPr>
        </p:nvSpPr>
        <p:spPr>
          <a:xfrm>
            <a:off x="7973298" y="1552877"/>
            <a:ext cx="3304928" cy="814216"/>
          </a:xfrm>
        </p:spPr>
        <p:txBody>
          <a:bodyPr/>
          <a:lstStyle/>
          <a:p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organisatie</a:t>
            </a:r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Creëren mogelijkheden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passend lesrooster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Bieden autonomie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Bieden vertrouwen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Feedback geven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informeren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579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NL" sz="2800" dirty="0">
                <a:latin typeface="Arial Black" panose="020B0A04020102020204" pitchFamily="34" charset="0"/>
              </a:rPr>
              <a:t>OESO-RAPPORT: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913774" y="1688124"/>
            <a:ext cx="10363826" cy="410307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Oeso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= organisatie economische samenwerking en ontwikkeling)</a:t>
            </a:r>
          </a:p>
          <a:p>
            <a:pPr marL="0" indent="0">
              <a:buNone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Uitkomsten laatste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oeso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-rapport: 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enorm gebrek aan motivatie bij leerlingen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Chaos en onrust op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nederlandse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scholen en in de klaslokalen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Scholen scoren voldoende bij 75% betrokkenheid les (?)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Nu 70% VOLDOENDE, JAAR EERDER 86% VOLDOENDE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ONDERWIJSINSPECTIE: ‘LERAREN TONEN TE WEINIG DIDACTISCHE VAARDIGHEDEN’ (…)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‘SUBJECTIEVE WASSEN NEUS MET SNOTTERBEL AAN CONSEQUENTIES’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Advies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oeso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: meer maatwerk -&gt; meer motivatie</a:t>
            </a:r>
          </a:p>
          <a:p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849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NL" sz="2800" dirty="0">
                <a:latin typeface="Arial Black" panose="020B0A04020102020204" pitchFamily="34" charset="0"/>
              </a:rPr>
              <a:t>Mogelijke Oplossing: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913774" y="1758462"/>
            <a:ext cx="10363826" cy="40327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sz="2200" dirty="0">
                <a:latin typeface="Arial" panose="020B0604020202020204" pitchFamily="34" charset="0"/>
                <a:cs typeface="Arial" panose="020B0604020202020204" pitchFamily="34" charset="0"/>
              </a:rPr>
              <a:t>Adaptief onderwijs, bijv. bij reken- en taalvakken door inzet </a:t>
            </a:r>
            <a:r>
              <a:rPr lang="nl-NL" sz="2200" dirty="0" err="1">
                <a:latin typeface="Arial" panose="020B0604020202020204" pitchFamily="34" charset="0"/>
                <a:cs typeface="Arial" panose="020B0604020202020204" pitchFamily="34" charset="0"/>
              </a:rPr>
              <a:t>ict</a:t>
            </a:r>
            <a:r>
              <a:rPr lang="nl-NL" sz="2200" dirty="0">
                <a:latin typeface="Arial" panose="020B0604020202020204" pitchFamily="34" charset="0"/>
                <a:cs typeface="Arial" panose="020B0604020202020204" pitchFamily="34" charset="0"/>
              </a:rPr>
              <a:t>-middelen? </a:t>
            </a:r>
          </a:p>
          <a:p>
            <a:pPr marL="0" indent="0">
              <a:buNone/>
            </a:pPr>
            <a:r>
              <a:rPr lang="nl-NL" sz="2200" dirty="0">
                <a:latin typeface="Arial" panose="020B0604020202020204" pitchFamily="34" charset="0"/>
                <a:cs typeface="Arial" panose="020B0604020202020204" pitchFamily="34" charset="0"/>
              </a:rPr>
              <a:t>Voordeel:</a:t>
            </a:r>
          </a:p>
          <a:p>
            <a:r>
              <a:rPr lang="nl-NL" sz="2200" dirty="0">
                <a:latin typeface="Arial" panose="020B0604020202020204" pitchFamily="34" charset="0"/>
                <a:cs typeface="Arial" panose="020B0604020202020204" pitchFamily="34" charset="0"/>
              </a:rPr>
              <a:t>Sneller en betere resultaten</a:t>
            </a:r>
          </a:p>
          <a:p>
            <a:pPr marL="0" indent="0">
              <a:buNone/>
            </a:pPr>
            <a:r>
              <a:rPr lang="nl-NL" sz="2200" dirty="0">
                <a:latin typeface="Arial" panose="020B0604020202020204" pitchFamily="34" charset="0"/>
                <a:cs typeface="Arial" panose="020B0604020202020204" pitchFamily="34" charset="0"/>
              </a:rPr>
              <a:t>Nadelen:</a:t>
            </a:r>
          </a:p>
          <a:p>
            <a:r>
              <a:rPr lang="nl-NL" sz="2200" dirty="0">
                <a:latin typeface="Arial" panose="020B0604020202020204" pitchFamily="34" charset="0"/>
                <a:cs typeface="Arial" panose="020B0604020202020204" pitchFamily="34" charset="0"/>
              </a:rPr>
              <a:t>Duur</a:t>
            </a:r>
          </a:p>
          <a:p>
            <a:r>
              <a:rPr lang="nl-NL" sz="2200" dirty="0">
                <a:latin typeface="Arial" panose="020B0604020202020204" pitchFamily="34" charset="0"/>
                <a:cs typeface="Arial" panose="020B0604020202020204" pitchFamily="34" charset="0"/>
              </a:rPr>
              <a:t>Onpersoonlijk</a:t>
            </a:r>
          </a:p>
          <a:p>
            <a:r>
              <a:rPr lang="nl-NL" sz="2200" dirty="0">
                <a:latin typeface="Arial" panose="020B0604020202020204" pitchFamily="34" charset="0"/>
                <a:cs typeface="Arial" panose="020B0604020202020204" pitchFamily="34" charset="0"/>
              </a:rPr>
              <a:t>Afstand leraar -&gt; leerling groeit</a:t>
            </a:r>
          </a:p>
          <a:p>
            <a:r>
              <a:rPr lang="nl-NL" sz="2200" dirty="0">
                <a:latin typeface="Arial" panose="020B0604020202020204" pitchFamily="34" charset="0"/>
                <a:cs typeface="Arial" panose="020B0604020202020204" pitchFamily="34" charset="0"/>
              </a:rPr>
              <a:t>Gemis wisselende werkvormen</a:t>
            </a:r>
          </a:p>
          <a:p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096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NL" sz="2800" dirty="0">
                <a:latin typeface="Arial Black" panose="020B0A04020102020204" pitchFamily="34" charset="0"/>
              </a:rPr>
              <a:t>Daadwerkelijke probleem: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913774" y="1758462"/>
            <a:ext cx="10363826" cy="4032737"/>
          </a:xfrm>
        </p:spPr>
        <p:txBody>
          <a:bodyPr/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Te vroege selectie leerlingen (groep 8 PO)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Handhaving selectie Vo (voorkom ‘afstromen’ en/of doubleren)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Leerlingen worden nu afgerekend op laagste niveau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(eind)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Toetscultuur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po en vo: onderwijs is geen wedstrijd!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Wat stimuleren we hiermee: demotivatie, faalangst, stress, minderwaardigheidsgevoel, verkrijgen weinig erkenning en succeservaringen, uitval</a:t>
            </a:r>
          </a:p>
          <a:p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392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NL" sz="2800" dirty="0">
                <a:latin typeface="Arial Black" panose="020B0A04020102020204" pitchFamily="34" charset="0"/>
              </a:rPr>
              <a:t>opiniestuk </a:t>
            </a:r>
            <a:r>
              <a:rPr lang="nl-NL" sz="2800" dirty="0" err="1">
                <a:latin typeface="Arial Black" panose="020B0A04020102020204" pitchFamily="34" charset="0"/>
              </a:rPr>
              <a:t>Nrc</a:t>
            </a:r>
            <a:r>
              <a:rPr lang="nl-NL" sz="2800" dirty="0">
                <a:latin typeface="Arial Black" panose="020B0A04020102020204" pitchFamily="34" charset="0"/>
              </a:rPr>
              <a:t> handelsblad: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913774" y="1772529"/>
            <a:ext cx="10363826" cy="4018671"/>
          </a:xfrm>
        </p:spPr>
        <p:txBody>
          <a:bodyPr/>
          <a:lstStyle/>
          <a:p>
            <a:pPr marL="0" indent="0">
              <a:buNone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Leerlinge 6 vwo beschrijft huidige onderwijs: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Vast aan niveau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Te hoge studiedruk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Weinig overeenstemming vakken 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Voorstel Minder lesuren (vergelijking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japan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en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finland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Gemis burgerschapsvorming </a:t>
            </a:r>
          </a:p>
          <a:p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877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800" dirty="0">
                <a:latin typeface="Arial Black" panose="020B0A04020102020204" pitchFamily="34" charset="0"/>
              </a:rPr>
              <a:t>kwaliteitenspel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132" y="1871003"/>
            <a:ext cx="6794696" cy="3920197"/>
          </a:xfrm>
        </p:spPr>
      </p:pic>
    </p:spTree>
    <p:extLst>
      <p:ext uri="{BB962C8B-B14F-4D97-AF65-F5344CB8AC3E}">
        <p14:creationId xmlns:p14="http://schemas.microsoft.com/office/powerpoint/2010/main" val="1542084488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ruppel">
  <a:themeElements>
    <a:clrScheme name="Druppel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uppel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uppe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TM02900743[[fn=Organisch]]</Template>
  <TotalTime>663</TotalTime>
  <Words>776</Words>
  <Application>Microsoft Office PowerPoint</Application>
  <PresentationFormat>Breedbeeld</PresentationFormat>
  <Paragraphs>172</Paragraphs>
  <Slides>26</Slides>
  <Notes>0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13</vt:i4>
      </vt:variant>
      <vt:variant>
        <vt:lpstr>Thema</vt:lpstr>
      </vt:variant>
      <vt:variant>
        <vt:i4>3</vt:i4>
      </vt:variant>
      <vt:variant>
        <vt:lpstr>Diatitels</vt:lpstr>
      </vt:variant>
      <vt:variant>
        <vt:i4>26</vt:i4>
      </vt:variant>
    </vt:vector>
  </HeadingPairs>
  <TitlesOfParts>
    <vt:vector size="42" baseType="lpstr">
      <vt:lpstr>Algerian</vt:lpstr>
      <vt:lpstr>Arial</vt:lpstr>
      <vt:lpstr>Arial Black</vt:lpstr>
      <vt:lpstr>Bauhaus 93</vt:lpstr>
      <vt:lpstr>Bodoni MT Black</vt:lpstr>
      <vt:lpstr>Calibri</vt:lpstr>
      <vt:lpstr>Calibri Light</vt:lpstr>
      <vt:lpstr>Copperplate Gothic Bold</vt:lpstr>
      <vt:lpstr>Forte</vt:lpstr>
      <vt:lpstr>Rockwell</vt:lpstr>
      <vt:lpstr>Showcard Gothic</vt:lpstr>
      <vt:lpstr>Tw Cen MT</vt:lpstr>
      <vt:lpstr>Wingdings 2</vt:lpstr>
      <vt:lpstr>HDOfficeLightV0</vt:lpstr>
      <vt:lpstr>1_HDOfficeLightV0</vt:lpstr>
      <vt:lpstr>Druppel</vt:lpstr>
      <vt:lpstr>Maatwerk en motivatie als basis voor (persoonlijke) ontwikkeling</vt:lpstr>
      <vt:lpstr>PowerPoint-presentatie</vt:lpstr>
      <vt:lpstr>PowerPoint-presentatie</vt:lpstr>
      <vt:lpstr>Maatwerk: van ‘jij moet’ naar ‘ik wil’</vt:lpstr>
      <vt:lpstr>OESO-RAPPORT:</vt:lpstr>
      <vt:lpstr>Mogelijke Oplossing:</vt:lpstr>
      <vt:lpstr>Daadwerkelijke probleem:</vt:lpstr>
      <vt:lpstr>opiniestuk Nrc handelsblad:</vt:lpstr>
      <vt:lpstr>kwaliteitenspel</vt:lpstr>
      <vt:lpstr>kwaliteitenspel</vt:lpstr>
      <vt:lpstr>Persoonlijk verhaal</vt:lpstr>
      <vt:lpstr>PowerPoint-presentatie</vt:lpstr>
      <vt:lpstr>Leerlingen die (eigen) stimulans, vaardigheden en motivatie missen:</vt:lpstr>
      <vt:lpstr>Dit kan zorgen voor:</vt:lpstr>
      <vt:lpstr>Ander voorbeeld (1):</vt:lpstr>
      <vt:lpstr>Ander voorbeeld (2):</vt:lpstr>
      <vt:lpstr>Belang van loyaliteit en erkenning geven:</vt:lpstr>
      <vt:lpstr>‘slash-maatschappij’</vt:lpstr>
      <vt:lpstr>rollen die we in ons leven vervullen:</vt:lpstr>
      <vt:lpstr>Omschrijf je eigen rollen</vt:lpstr>
      <vt:lpstr>‘Slashen’ in de huidige maatschappij:</vt:lpstr>
      <vt:lpstr>Ontwikkeling nieuwe concepten:</vt:lpstr>
      <vt:lpstr>Filmpje ‘de stip’</vt:lpstr>
      <vt:lpstr>Eindconclusie:</vt:lpstr>
      <vt:lpstr>Vragenrondje / debat / wvttk</vt:lpstr>
      <vt:lpstr>Dank voor de aandacht!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xx</dc:title>
  <dc:creator>Cuijpers</dc:creator>
  <cp:lastModifiedBy>Cuijpers</cp:lastModifiedBy>
  <cp:revision>87</cp:revision>
  <dcterms:created xsi:type="dcterms:W3CDTF">2017-01-02T12:19:39Z</dcterms:created>
  <dcterms:modified xsi:type="dcterms:W3CDTF">2017-11-26T10:38:26Z</dcterms:modified>
</cp:coreProperties>
</file>