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1" r:id="rId3"/>
    <p:sldId id="272" r:id="rId4"/>
    <p:sldId id="257" r:id="rId5"/>
    <p:sldId id="258" r:id="rId6"/>
    <p:sldId id="259" r:id="rId7"/>
    <p:sldId id="267" r:id="rId8"/>
    <p:sldId id="266" r:id="rId9"/>
    <p:sldId id="260" r:id="rId10"/>
    <p:sldId id="261" r:id="rId11"/>
    <p:sldId id="269" r:id="rId12"/>
    <p:sldId id="262" r:id="rId13"/>
    <p:sldId id="263" r:id="rId14"/>
    <p:sldId id="265" r:id="rId15"/>
    <p:sldId id="274" r:id="rId16"/>
    <p:sldId id="268" r:id="rId17"/>
    <p:sldId id="264" r:id="rId18"/>
    <p:sldId id="270" r:id="rId19"/>
    <p:sldId id="273" r:id="rId2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550BA-29C5-40EF-9A35-0BAA0B2EDDBC}" type="datetimeFigureOut">
              <a:rPr lang="nl-NL" smtClean="0"/>
              <a:t>12-12-2017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B95E8-3E14-4746-8282-B83B526244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5760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BF409-4EC8-42E3-8C99-6BEEB585FDE0}" type="datetimeFigureOut">
              <a:rPr lang="nl-NL" smtClean="0"/>
              <a:t>12-12-2017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93EE7-4B5C-4839-9195-CA1A577B2A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7462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nl/url?sa=i&amp;rct=j&amp;q=&amp;esrc=s&amp;source=images&amp;cd=&amp;cad=rja&amp;uact=8&amp;ved=0ahUKEwjK_7no-KPSAhWIOBoKHY7ADbAQjRwIBw&amp;url=https://www.slachtofferhulp.nl/Corporate/Calamiteiten/Vliegramp-Oekraine/Rouw-verlies/Omgaan-met-verlies/&amp;bvm=bv.147448319,d.d2s&amp;psig=AFQjCNEPzKDbG_IKVqAfh9BN0MrgevRlsw&amp;ust=1487861096980958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slachtofferhulp.nl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89213" y="766619"/>
            <a:ext cx="8915399" cy="1071418"/>
          </a:xfrm>
        </p:spPr>
        <p:txBody>
          <a:bodyPr/>
          <a:lstStyle/>
          <a:p>
            <a:pPr algn="ctr"/>
            <a:r>
              <a:rPr lang="nl-NL" b="1" dirty="0" smtClean="0"/>
              <a:t>Rouw binnen de school</a:t>
            </a:r>
            <a:endParaRPr lang="nl-NL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589213" y="1838038"/>
            <a:ext cx="8915399" cy="628072"/>
          </a:xfrm>
        </p:spPr>
        <p:txBody>
          <a:bodyPr>
            <a:normAutofit/>
          </a:bodyPr>
          <a:lstStyle/>
          <a:p>
            <a:pPr algn="ctr"/>
            <a:r>
              <a:rPr lang="nl-NL" sz="3200" dirty="0" smtClean="0"/>
              <a:t>Welke taak ligt bij jou?</a:t>
            </a:r>
            <a:endParaRPr lang="nl-NL" sz="32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912" y="2466110"/>
            <a:ext cx="3810000" cy="3810000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14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smtClean="0"/>
              <a:t>Verliescirkel gestolde rouw</a:t>
            </a:r>
            <a:endParaRPr lang="nl-NL" b="1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989" y="1476862"/>
            <a:ext cx="6383555" cy="4787666"/>
          </a:xfrm>
        </p:spPr>
      </p:pic>
      <p:sp>
        <p:nvSpPr>
          <p:cNvPr id="7" name="Tijdelijke aanduiding voor inhoud 6"/>
          <p:cNvSpPr>
            <a:spLocks noGrp="1"/>
          </p:cNvSpPr>
          <p:nvPr>
            <p:ph sz="half" idx="2"/>
          </p:nvPr>
        </p:nvSpPr>
        <p:spPr>
          <a:xfrm>
            <a:off x="3856989" y="6177319"/>
            <a:ext cx="8090968" cy="3527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600" i="1" dirty="0" smtClean="0"/>
              <a:t>Bron: Riet Fiddelaers - Jaspers</a:t>
            </a:r>
            <a:endParaRPr lang="nl-NL" sz="1600" i="1" dirty="0"/>
          </a:p>
        </p:txBody>
      </p:sp>
    </p:spTree>
    <p:extLst>
      <p:ext uri="{BB962C8B-B14F-4D97-AF65-F5344CB8AC3E}">
        <p14:creationId xmlns:p14="http://schemas.microsoft.com/office/powerpoint/2010/main" val="303820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smtClean="0"/>
              <a:t>Duaal procesmodel</a:t>
            </a:r>
            <a:endParaRPr lang="nl-NL" b="1" dirty="0"/>
          </a:p>
        </p:txBody>
      </p:sp>
      <p:pic>
        <p:nvPicPr>
          <p:cNvPr id="1026" name="Picture 2" descr="Afbeeldingsresultaat voor verlies herstel rouw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5919" y="1354900"/>
            <a:ext cx="6777129" cy="508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655919" y="6437744"/>
            <a:ext cx="7848692" cy="420255"/>
          </a:xfrm>
        </p:spPr>
        <p:txBody>
          <a:bodyPr/>
          <a:lstStyle/>
          <a:p>
            <a:pPr marL="0" indent="0">
              <a:buNone/>
            </a:pPr>
            <a:r>
              <a:rPr lang="nl-NL" i="1" dirty="0" smtClean="0"/>
              <a:t>Bron: </a:t>
            </a:r>
            <a:r>
              <a:rPr lang="nl-NL" i="1" dirty="0" smtClean="0">
                <a:hlinkClick r:id="rId4"/>
              </a:rPr>
              <a:t>www.slachtofferhulp.nl</a:t>
            </a:r>
            <a:r>
              <a:rPr lang="nl-NL" i="1" dirty="0" smtClean="0"/>
              <a:t> 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359529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smtClean="0"/>
              <a:t>Rouw bij jongeren</a:t>
            </a:r>
            <a:endParaRPr lang="nl-NL" b="1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2589212" y="1745673"/>
            <a:ext cx="8915400" cy="4165549"/>
          </a:xfrm>
        </p:spPr>
        <p:txBody>
          <a:bodyPr>
            <a:normAutofit/>
          </a:bodyPr>
          <a:lstStyle/>
          <a:p>
            <a:r>
              <a:rPr lang="nl-NL" sz="3200" dirty="0" smtClean="0"/>
              <a:t> Normaal gedrag, maar dan een schepje 	erbovenop</a:t>
            </a:r>
          </a:p>
          <a:p>
            <a:r>
              <a:rPr lang="nl-NL" sz="3200" dirty="0" smtClean="0"/>
              <a:t> Zielig? Nee, bedankt!</a:t>
            </a:r>
          </a:p>
          <a:p>
            <a:r>
              <a:rPr lang="nl-NL" sz="3200" dirty="0"/>
              <a:t> </a:t>
            </a:r>
            <a:r>
              <a:rPr lang="nl-NL" sz="3200" dirty="0" smtClean="0"/>
              <a:t>Ook vroeg verlies kan zich in de puberteit   	openbaren</a:t>
            </a:r>
          </a:p>
        </p:txBody>
      </p:sp>
    </p:spTree>
    <p:extLst>
      <p:ext uri="{BB962C8B-B14F-4D97-AF65-F5344CB8AC3E}">
        <p14:creationId xmlns:p14="http://schemas.microsoft.com/office/powerpoint/2010/main" val="205855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smtClean="0"/>
              <a:t>Oefening: Wat zou jij doen?	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200" dirty="0" smtClean="0"/>
              <a:t> Bedenk in een groepje 3 dingen die een 	gesprek met Pam tot een 	betekenisvolle dialoog kunnen maken.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03766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smtClean="0"/>
              <a:t>Wat ook kan helpen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NL" sz="3200" dirty="0" smtClean="0"/>
              <a:t> Luister!</a:t>
            </a:r>
          </a:p>
          <a:p>
            <a:r>
              <a:rPr lang="nl-NL" sz="3200" dirty="0"/>
              <a:t> </a:t>
            </a:r>
            <a:r>
              <a:rPr lang="nl-NL" sz="3200" dirty="0" smtClean="0"/>
              <a:t>Gebruik de stilte</a:t>
            </a:r>
          </a:p>
          <a:p>
            <a:r>
              <a:rPr lang="nl-NL" sz="3200" dirty="0"/>
              <a:t> </a:t>
            </a:r>
            <a:r>
              <a:rPr lang="nl-NL" sz="3200" dirty="0" smtClean="0"/>
              <a:t>Wees nieuwsgierig (NIVEA)</a:t>
            </a:r>
          </a:p>
          <a:p>
            <a:r>
              <a:rPr lang="nl-NL" sz="3200" dirty="0"/>
              <a:t> </a:t>
            </a:r>
            <a:r>
              <a:rPr lang="nl-NL" sz="3200" dirty="0" smtClean="0"/>
              <a:t>Geef informatie </a:t>
            </a:r>
          </a:p>
          <a:p>
            <a:r>
              <a:rPr lang="nl-NL" sz="3200" dirty="0"/>
              <a:t> </a:t>
            </a:r>
            <a:r>
              <a:rPr lang="nl-NL" sz="3200" dirty="0" smtClean="0"/>
              <a:t>Wees meerzijdig partijdig</a:t>
            </a:r>
          </a:p>
          <a:p>
            <a:r>
              <a:rPr lang="nl-NL" sz="3200" dirty="0"/>
              <a:t> </a:t>
            </a:r>
            <a:r>
              <a:rPr lang="nl-NL" sz="3200" dirty="0" smtClean="0"/>
              <a:t>Werk met creatieve vormen die passend zijn</a:t>
            </a:r>
            <a:endParaRPr lang="nl-NL" sz="32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50" y="1544926"/>
            <a:ext cx="308610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76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smtClean="0"/>
              <a:t>Wat ook kan helpen (2)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000" dirty="0" smtClean="0"/>
              <a:t> Gespreksstarters:</a:t>
            </a:r>
          </a:p>
          <a:p>
            <a:pPr lvl="1"/>
            <a:r>
              <a:rPr lang="nl-NL" sz="2800" dirty="0" smtClean="0"/>
              <a:t> </a:t>
            </a:r>
            <a:r>
              <a:rPr lang="nl-NL" sz="2800" dirty="0" err="1" smtClean="0"/>
              <a:t>Blob</a:t>
            </a:r>
            <a:r>
              <a:rPr lang="nl-NL" sz="2800" dirty="0" smtClean="0"/>
              <a:t> tree</a:t>
            </a:r>
          </a:p>
          <a:p>
            <a:pPr lvl="1"/>
            <a:r>
              <a:rPr lang="nl-NL" sz="2800" dirty="0" smtClean="0"/>
              <a:t> Kletskaarten </a:t>
            </a:r>
            <a:endParaRPr lang="nl-NL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548" y="1554018"/>
            <a:ext cx="3503398" cy="492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42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smtClean="0"/>
              <a:t>Een leerling wil geen hulp. Wat nu?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200" dirty="0" smtClean="0"/>
              <a:t> Bedenk wat jij zou doen als je merkt dat 	een leerling in rouw geen hulp wil.</a:t>
            </a:r>
          </a:p>
          <a:p>
            <a:r>
              <a:rPr lang="nl-NL" sz="3200" dirty="0"/>
              <a:t> </a:t>
            </a:r>
            <a:r>
              <a:rPr lang="nl-NL" sz="3200" dirty="0" smtClean="0"/>
              <a:t>Bespreek je ideeën met de persoon naast 	je.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205744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smtClean="0"/>
              <a:t>Een leerling wil geen hulp. Wat nu?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285673"/>
          </a:xfrm>
        </p:spPr>
        <p:txBody>
          <a:bodyPr>
            <a:normAutofit/>
          </a:bodyPr>
          <a:lstStyle/>
          <a:p>
            <a:r>
              <a:rPr lang="nl-NL" sz="3200" dirty="0"/>
              <a:t> </a:t>
            </a:r>
            <a:r>
              <a:rPr lang="nl-NL" sz="3200" dirty="0" smtClean="0"/>
              <a:t>wat is weerstand? </a:t>
            </a:r>
          </a:p>
          <a:p>
            <a:r>
              <a:rPr lang="nl-NL" sz="3200" dirty="0" smtClean="0"/>
              <a:t> moratorium</a:t>
            </a:r>
          </a:p>
          <a:p>
            <a:r>
              <a:rPr lang="nl-NL" sz="3200" dirty="0" smtClean="0"/>
              <a:t> betrouwbaar beschikbaar</a:t>
            </a:r>
          </a:p>
          <a:p>
            <a:r>
              <a:rPr lang="nl-NL" sz="3200" dirty="0"/>
              <a:t> </a:t>
            </a:r>
            <a:r>
              <a:rPr lang="nl-NL" sz="3200" dirty="0" smtClean="0"/>
              <a:t>zorg wel duidelijk maken</a:t>
            </a:r>
          </a:p>
          <a:p>
            <a:r>
              <a:rPr lang="nl-NL" sz="3200" dirty="0"/>
              <a:t> </a:t>
            </a:r>
            <a:r>
              <a:rPr lang="nl-NL" sz="3200" dirty="0" smtClean="0"/>
              <a:t>zoek hulpbronnen</a:t>
            </a:r>
          </a:p>
          <a:p>
            <a:r>
              <a:rPr lang="nl-NL" sz="3200" dirty="0"/>
              <a:t> </a:t>
            </a:r>
            <a:r>
              <a:rPr lang="nl-NL" sz="3200" dirty="0" smtClean="0"/>
              <a:t>eventueel doorverwijzen (wel in contact!)</a:t>
            </a:r>
          </a:p>
          <a:p>
            <a:r>
              <a:rPr lang="nl-NL" sz="3200" dirty="0"/>
              <a:t> </a:t>
            </a:r>
            <a:r>
              <a:rPr lang="nl-NL" sz="3200" dirty="0" smtClean="0"/>
              <a:t>Werk niet te hard</a:t>
            </a:r>
            <a:endParaRPr lang="nl-NL" sz="32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836" y="1905000"/>
            <a:ext cx="3117776" cy="237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4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smtClean="0"/>
              <a:t>Tot slot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200" dirty="0" smtClean="0"/>
              <a:t> Rouwbegeleiding </a:t>
            </a:r>
            <a:r>
              <a:rPr lang="nl-NL" sz="3200" dirty="0"/>
              <a:t>is maatwerk!</a:t>
            </a:r>
          </a:p>
          <a:p>
            <a:r>
              <a:rPr lang="nl-NL" sz="3200" dirty="0" smtClean="0"/>
              <a:t> Bepaal voor jezelf of jij de begeleiding op 	je wilt en kunt nemen</a:t>
            </a:r>
          </a:p>
          <a:p>
            <a:r>
              <a:rPr lang="nl-NL" sz="3200" dirty="0" smtClean="0"/>
              <a:t> Vragen?</a:t>
            </a:r>
            <a:endParaRPr lang="nl-NL" sz="32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500" y="3813989"/>
            <a:ext cx="4480936" cy="270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0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Literatuur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200" dirty="0" smtClean="0"/>
              <a:t> Met mijn ziel onder de arm – </a:t>
            </a:r>
            <a:r>
              <a:rPr lang="nl-NL" sz="2800" dirty="0" smtClean="0"/>
              <a:t>Riet Fiddelaers-Jaspers</a:t>
            </a:r>
          </a:p>
          <a:p>
            <a:r>
              <a:rPr lang="nl-NL" sz="2800" dirty="0"/>
              <a:t> </a:t>
            </a:r>
            <a:r>
              <a:rPr lang="nl-NL" sz="3200" dirty="0" smtClean="0"/>
              <a:t>Mijn troostende ik </a:t>
            </a:r>
            <a:r>
              <a:rPr lang="nl-NL" sz="2800" dirty="0" smtClean="0"/>
              <a:t>– Riet Fiddelaers-Jaspers</a:t>
            </a:r>
          </a:p>
          <a:p>
            <a:r>
              <a:rPr lang="nl-NL" sz="2800" dirty="0"/>
              <a:t> </a:t>
            </a:r>
            <a:r>
              <a:rPr lang="nl-NL" sz="3200" dirty="0" smtClean="0"/>
              <a:t>Bevrijding van trauma, angst en onmacht </a:t>
            </a:r>
            <a:r>
              <a:rPr lang="nl-NL" sz="2800" dirty="0" smtClean="0"/>
              <a:t>– Franz </a:t>
            </a:r>
            <a:r>
              <a:rPr lang="nl-NL" sz="2800" dirty="0" err="1" smtClean="0"/>
              <a:t>Ruppert</a:t>
            </a:r>
            <a:endParaRPr lang="nl-NL" sz="2800" dirty="0" smtClean="0"/>
          </a:p>
          <a:p>
            <a:r>
              <a:rPr lang="nl-NL" sz="2800" dirty="0"/>
              <a:t> </a:t>
            </a:r>
            <a:r>
              <a:rPr lang="nl-NL" sz="3200" dirty="0" smtClean="0"/>
              <a:t>Gedeeld verdriet Jongeren </a:t>
            </a:r>
            <a:r>
              <a:rPr lang="nl-NL" sz="2800" dirty="0" smtClean="0"/>
              <a:t>– Riet Fiddelaers-Jaspers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00053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Even voorstellen…	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200" dirty="0" smtClean="0"/>
              <a:t> Judith Kimenai</a:t>
            </a:r>
          </a:p>
          <a:p>
            <a:r>
              <a:rPr lang="nl-NL" sz="3200" dirty="0"/>
              <a:t> </a:t>
            </a:r>
            <a:r>
              <a:rPr lang="nl-NL" sz="3200" dirty="0" smtClean="0"/>
              <a:t>Docente biologie en Nederlands </a:t>
            </a:r>
          </a:p>
          <a:p>
            <a:r>
              <a:rPr lang="nl-NL" sz="3200" dirty="0"/>
              <a:t> </a:t>
            </a:r>
            <a:r>
              <a:rPr lang="nl-NL" sz="3200" dirty="0" smtClean="0"/>
              <a:t>Intern begeleider</a:t>
            </a:r>
          </a:p>
          <a:p>
            <a:r>
              <a:rPr lang="nl-NL" sz="3200" dirty="0" smtClean="0"/>
              <a:t> </a:t>
            </a:r>
            <a:r>
              <a:rPr lang="nl-NL" sz="3200" dirty="0" err="1" smtClean="0"/>
              <a:t>Varendonck</a:t>
            </a:r>
            <a:r>
              <a:rPr lang="nl-NL" sz="3200" dirty="0" smtClean="0"/>
              <a:t> College Asten</a:t>
            </a:r>
          </a:p>
          <a:p>
            <a:r>
              <a:rPr lang="nl-NL" sz="3200" dirty="0" smtClean="0"/>
              <a:t> Contextuele leerlingbegeleiding</a:t>
            </a:r>
          </a:p>
          <a:p>
            <a:r>
              <a:rPr lang="nl-NL" sz="3200" dirty="0"/>
              <a:t> </a:t>
            </a:r>
            <a:r>
              <a:rPr lang="nl-NL" sz="3200" dirty="0" smtClean="0"/>
              <a:t>Eindwerkstuk over rouw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7151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Even voorstellen…	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200" dirty="0" smtClean="0"/>
              <a:t> Wie ben jij?</a:t>
            </a:r>
          </a:p>
          <a:p>
            <a:pPr lvl="1"/>
            <a:r>
              <a:rPr lang="nl-NL" sz="3000" dirty="0" smtClean="0"/>
              <a:t> Naam</a:t>
            </a:r>
            <a:endParaRPr lang="nl-NL" sz="2800" dirty="0" smtClean="0"/>
          </a:p>
          <a:p>
            <a:pPr lvl="1"/>
            <a:r>
              <a:rPr lang="nl-NL" sz="2800" dirty="0"/>
              <a:t> </a:t>
            </a:r>
            <a:r>
              <a:rPr lang="nl-NL" sz="2800" dirty="0" smtClean="0"/>
              <a:t>Taak op school </a:t>
            </a:r>
          </a:p>
          <a:p>
            <a:pPr lvl="1"/>
            <a:r>
              <a:rPr lang="nl-NL" sz="2800" dirty="0" smtClean="0"/>
              <a:t> Hoe </a:t>
            </a:r>
            <a:r>
              <a:rPr lang="nl-NL" sz="2800" dirty="0"/>
              <a:t>komt het dat je gekozen hebt voor deze </a:t>
            </a:r>
          </a:p>
          <a:p>
            <a:pPr marL="457200" lvl="1" indent="0">
              <a:buNone/>
            </a:pPr>
            <a:r>
              <a:rPr lang="nl-NL" sz="2800" dirty="0"/>
              <a:t>	workshop?</a:t>
            </a:r>
          </a:p>
          <a:p>
            <a:pPr lvl="1"/>
            <a:r>
              <a:rPr lang="nl-NL" sz="2800" dirty="0" smtClean="0"/>
              <a:t> Wat wil je hier leren?</a:t>
            </a:r>
            <a:endParaRPr lang="nl-NL" sz="2800" dirty="0"/>
          </a:p>
          <a:p>
            <a:pPr lvl="1"/>
            <a:endParaRPr lang="nl-NL" sz="2800" dirty="0" smtClean="0"/>
          </a:p>
          <a:p>
            <a:pPr marL="457200" lvl="1" indent="0">
              <a:buNone/>
            </a:pPr>
            <a:endParaRPr lang="nl-NL" sz="2800" dirty="0" smtClean="0"/>
          </a:p>
          <a:p>
            <a:pPr marL="457200" lvl="1" indent="0">
              <a:buNone/>
            </a:pPr>
            <a:endParaRPr lang="nl-NL" sz="3000" dirty="0" smtClean="0"/>
          </a:p>
        </p:txBody>
      </p:sp>
    </p:spTree>
    <p:extLst>
      <p:ext uri="{BB962C8B-B14F-4D97-AF65-F5344CB8AC3E}">
        <p14:creationId xmlns:p14="http://schemas.microsoft.com/office/powerpoint/2010/main" val="112376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smtClean="0"/>
              <a:t>Inhoud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200" dirty="0" smtClean="0"/>
              <a:t> Fragment </a:t>
            </a:r>
            <a:r>
              <a:rPr lang="nl-NL" sz="3200" i="1" dirty="0" smtClean="0"/>
              <a:t>Ik ben vmbo</a:t>
            </a:r>
          </a:p>
          <a:p>
            <a:r>
              <a:rPr lang="nl-NL" sz="3200" i="1" dirty="0"/>
              <a:t> </a:t>
            </a:r>
            <a:r>
              <a:rPr lang="nl-NL" sz="3200" dirty="0" smtClean="0"/>
              <a:t>Opsplitsing van de </a:t>
            </a:r>
            <a:r>
              <a:rPr lang="nl-NL" sz="3200" dirty="0" err="1" smtClean="0"/>
              <a:t>psyche</a:t>
            </a:r>
            <a:endParaRPr lang="nl-NL" sz="3200" dirty="0" smtClean="0"/>
          </a:p>
          <a:p>
            <a:r>
              <a:rPr lang="nl-NL" sz="3200" dirty="0"/>
              <a:t> </a:t>
            </a:r>
            <a:r>
              <a:rPr lang="nl-NL" sz="3200" dirty="0" smtClean="0"/>
              <a:t>Verliescirkel </a:t>
            </a:r>
          </a:p>
          <a:p>
            <a:r>
              <a:rPr lang="nl-NL" sz="3200" dirty="0" smtClean="0"/>
              <a:t> Rouw bij jongeren</a:t>
            </a:r>
          </a:p>
          <a:p>
            <a:r>
              <a:rPr lang="nl-NL" sz="3200" i="1" dirty="0" smtClean="0"/>
              <a:t> </a:t>
            </a:r>
            <a:r>
              <a:rPr lang="nl-NL" sz="3200" dirty="0" smtClean="0"/>
              <a:t>Oefening: wat zou jij doen?</a:t>
            </a:r>
          </a:p>
          <a:p>
            <a:r>
              <a:rPr lang="nl-NL" sz="3200" i="1" dirty="0"/>
              <a:t> </a:t>
            </a:r>
            <a:r>
              <a:rPr lang="nl-NL" sz="3200" dirty="0" smtClean="0"/>
              <a:t>Een leerling wil geen hulp. Wat nu?</a:t>
            </a:r>
            <a:endParaRPr lang="nl-NL" sz="3200" i="1" dirty="0"/>
          </a:p>
        </p:txBody>
      </p:sp>
    </p:spTree>
    <p:extLst>
      <p:ext uri="{BB962C8B-B14F-4D97-AF65-F5344CB8AC3E}">
        <p14:creationId xmlns:p14="http://schemas.microsoft.com/office/powerpoint/2010/main" val="249784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sz="4000" b="1" dirty="0" smtClean="0"/>
              <a:t>Ik ben vmbo (2012)</a:t>
            </a:r>
            <a:br>
              <a:rPr lang="nl-NL" sz="4000" b="1" dirty="0" smtClean="0"/>
            </a:br>
            <a:r>
              <a:rPr lang="nl-NL" sz="4000" b="1" dirty="0" smtClean="0"/>
              <a:t>Aflevering over Pam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200" dirty="0" smtClean="0"/>
              <a:t> Bekijk het fragment. Wat valt je 	gedragsmatig op aan Pam?</a:t>
            </a:r>
          </a:p>
          <a:p>
            <a:r>
              <a:rPr lang="nl-NL" sz="3200" dirty="0"/>
              <a:t> </a:t>
            </a:r>
            <a:r>
              <a:rPr lang="nl-NL" sz="3200" dirty="0" smtClean="0"/>
              <a:t>Bekijk het tweede fragment. Wat valt nu 	op?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3317703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8900824" cy="976312"/>
          </a:xfrm>
        </p:spPr>
        <p:txBody>
          <a:bodyPr>
            <a:normAutofit/>
          </a:bodyPr>
          <a:lstStyle/>
          <a:p>
            <a:pPr algn="ctr"/>
            <a:r>
              <a:rPr lang="nl-NL" sz="3600" b="1" dirty="0" smtClean="0"/>
              <a:t>Opsplitsing van de </a:t>
            </a:r>
            <a:r>
              <a:rPr lang="nl-NL" sz="3600" b="1" dirty="0" err="1" smtClean="0"/>
              <a:t>psyche</a:t>
            </a:r>
            <a:r>
              <a:rPr lang="nl-NL" sz="3600" b="1" dirty="0" smtClean="0"/>
              <a:t> na trauma</a:t>
            </a:r>
            <a:endParaRPr lang="nl-NL" sz="3600" b="1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824" y="1647796"/>
            <a:ext cx="5181600" cy="4485148"/>
          </a:xfrm>
        </p:spPr>
      </p:pic>
      <p:sp>
        <p:nvSpPr>
          <p:cNvPr id="6" name="Tijdelijke aanduiding voor tekst 5"/>
          <p:cNvSpPr>
            <a:spLocks noGrp="1"/>
          </p:cNvSpPr>
          <p:nvPr>
            <p:ph type="body" sz="half" idx="2"/>
          </p:nvPr>
        </p:nvSpPr>
        <p:spPr>
          <a:xfrm>
            <a:off x="9630424" y="5698835"/>
            <a:ext cx="2155175" cy="434109"/>
          </a:xfrm>
        </p:spPr>
        <p:txBody>
          <a:bodyPr/>
          <a:lstStyle/>
          <a:p>
            <a:r>
              <a:rPr lang="nl-NL" i="1" dirty="0" smtClean="0"/>
              <a:t>Bron: Franz </a:t>
            </a:r>
            <a:r>
              <a:rPr lang="nl-NL" i="1" dirty="0" err="1" smtClean="0"/>
              <a:t>Ruppert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269707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smtClean="0"/>
              <a:t>Opdracht	</a:t>
            </a:r>
            <a:endParaRPr lang="nl-NL" b="1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200" dirty="0" smtClean="0"/>
              <a:t> Hoe ziet jouw overlevingsdeel eruit?</a:t>
            </a:r>
          </a:p>
          <a:p>
            <a:r>
              <a:rPr lang="nl-NL" sz="3200" dirty="0" smtClean="0"/>
              <a:t> Bespreek jouw gedachten met de    	persoon naast je.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245304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al 5"/>
          <p:cNvSpPr/>
          <p:nvPr/>
        </p:nvSpPr>
        <p:spPr>
          <a:xfrm>
            <a:off x="4954875" y="2133600"/>
            <a:ext cx="4184073" cy="359294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000" b="1" dirty="0" smtClean="0"/>
              <a:t>Versimpelde verliescirkel</a:t>
            </a:r>
            <a:endParaRPr lang="nl-NL" sz="40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92925" y="2004291"/>
            <a:ext cx="8915400" cy="42579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											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											</a:t>
            </a:r>
          </a:p>
          <a:p>
            <a:pPr marL="0" indent="0">
              <a:buNone/>
            </a:pPr>
            <a:r>
              <a:rPr lang="nl-NL" dirty="0" smtClean="0"/>
              <a:t>      Afscheid nemen  									  Welkom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		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							</a:t>
            </a:r>
          </a:p>
          <a:p>
            <a:pPr marL="0" indent="0">
              <a:buNone/>
            </a:pPr>
            <a:r>
              <a:rPr lang="nl-NL" dirty="0" smtClean="0"/>
              <a:t>								Contact maken	</a:t>
            </a:r>
          </a:p>
        </p:txBody>
      </p:sp>
    </p:spTree>
    <p:extLst>
      <p:ext uri="{BB962C8B-B14F-4D97-AF65-F5344CB8AC3E}">
        <p14:creationId xmlns:p14="http://schemas.microsoft.com/office/powerpoint/2010/main" val="412065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smtClean="0"/>
              <a:t>Verliescirkel gezonde rouw</a:t>
            </a:r>
            <a:endParaRPr lang="nl-NL" b="1" dirty="0"/>
          </a:p>
        </p:txBody>
      </p:sp>
      <p:pic>
        <p:nvPicPr>
          <p:cNvPr id="12" name="Tijdelijke aanduiding voor inhoud 1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282" y="1356575"/>
            <a:ext cx="7108969" cy="4755288"/>
          </a:xfrm>
        </p:spPr>
      </p:pic>
      <p:sp>
        <p:nvSpPr>
          <p:cNvPr id="16" name="Tijdelijke aanduiding voor inhoud 15"/>
          <p:cNvSpPr>
            <a:spLocks noGrp="1"/>
          </p:cNvSpPr>
          <p:nvPr>
            <p:ph sz="half" idx="2"/>
          </p:nvPr>
        </p:nvSpPr>
        <p:spPr>
          <a:xfrm>
            <a:off x="3494282" y="6111863"/>
            <a:ext cx="4254066" cy="3351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i="1" dirty="0" smtClean="0"/>
              <a:t>Bron: Riet Fiddelaers - Jaspers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50387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ert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265</TotalTime>
  <Words>342</Words>
  <Application>Microsoft Office PowerPoint</Application>
  <PresentationFormat>Breedbeeld</PresentationFormat>
  <Paragraphs>87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4" baseType="lpstr">
      <vt:lpstr>Arial</vt:lpstr>
      <vt:lpstr>Calibri</vt:lpstr>
      <vt:lpstr>Century Gothic</vt:lpstr>
      <vt:lpstr>Wingdings 3</vt:lpstr>
      <vt:lpstr>Sliert</vt:lpstr>
      <vt:lpstr>Rouw binnen de school</vt:lpstr>
      <vt:lpstr>Even voorstellen…  </vt:lpstr>
      <vt:lpstr>Even voorstellen…  </vt:lpstr>
      <vt:lpstr>Inhoud</vt:lpstr>
      <vt:lpstr>Ik ben vmbo (2012) Aflevering over Pam </vt:lpstr>
      <vt:lpstr>Opsplitsing van de psyche na trauma</vt:lpstr>
      <vt:lpstr>Opdracht </vt:lpstr>
      <vt:lpstr>Versimpelde verliescirkel</vt:lpstr>
      <vt:lpstr>Verliescirkel gezonde rouw</vt:lpstr>
      <vt:lpstr>Verliescirkel gestolde rouw</vt:lpstr>
      <vt:lpstr>Duaal procesmodel</vt:lpstr>
      <vt:lpstr>Rouw bij jongeren</vt:lpstr>
      <vt:lpstr>Oefening: Wat zou jij doen? </vt:lpstr>
      <vt:lpstr>Wat ook kan helpen</vt:lpstr>
      <vt:lpstr>Wat ook kan helpen (2)</vt:lpstr>
      <vt:lpstr>Een leerling wil geen hulp. Wat nu?</vt:lpstr>
      <vt:lpstr>Een leerling wil geen hulp. Wat nu?</vt:lpstr>
      <vt:lpstr>Tot slot</vt:lpstr>
      <vt:lpstr>Literatuur</vt:lpstr>
    </vt:vector>
  </TitlesOfParts>
  <Company>Varendonck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Rouw binnen de school</dc:title>
  <dc:creator>Judith Kimenai</dc:creator>
  <cp:lastModifiedBy>Judith Kimenai</cp:lastModifiedBy>
  <cp:revision>24</cp:revision>
  <cp:lastPrinted>2017-03-10T13:35:16Z</cp:lastPrinted>
  <dcterms:created xsi:type="dcterms:W3CDTF">2017-02-19T11:07:03Z</dcterms:created>
  <dcterms:modified xsi:type="dcterms:W3CDTF">2017-12-12T11:35:05Z</dcterms:modified>
</cp:coreProperties>
</file>